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0.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95" r:id="rId4"/>
  </p:sldMasterIdLst>
  <p:notesMasterIdLst>
    <p:notesMasterId r:id="rId12"/>
  </p:notesMasterIdLst>
  <p:sldIdLst>
    <p:sldId id="261" r:id="rId5"/>
    <p:sldId id="1517" r:id="rId6"/>
    <p:sldId id="1520" r:id="rId7"/>
    <p:sldId id="1521" r:id="rId8"/>
    <p:sldId id="1523" r:id="rId9"/>
    <p:sldId id="1522" r:id="rId10"/>
    <p:sldId id="264" r:id="rId1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655"/>
    <a:srgbClr val="FF9F5F"/>
    <a:srgbClr val="ED7D31"/>
    <a:srgbClr val="FF81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3372" autoAdjust="0"/>
  </p:normalViewPr>
  <p:slideViewPr>
    <p:cSldViewPr snapToGrid="0">
      <p:cViewPr varScale="1">
        <p:scale>
          <a:sx n="77" d="100"/>
          <a:sy n="77" d="100"/>
        </p:scale>
        <p:origin x="91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01517EF7-0BC4-4991-AA9E-D9A455922BBA}" type="datetimeFigureOut">
              <a:rPr lang="en-GB" smtClean="0"/>
              <a:t>08/01/2026</a:t>
            </a:fld>
            <a:endParaRPr lang="en-GB" dirty="0"/>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8"/>
            <a:ext cx="2945659"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4708D083-C5C6-43E0-B795-3ECF9E6F7420}" type="slidenum">
              <a:rPr lang="en-GB" smtClean="0"/>
              <a:t>‹#›</a:t>
            </a:fld>
            <a:endParaRPr lang="en-GB" dirty="0"/>
          </a:p>
        </p:txBody>
      </p:sp>
    </p:spTree>
    <p:extLst>
      <p:ext uri="{BB962C8B-B14F-4D97-AF65-F5344CB8AC3E}">
        <p14:creationId xmlns:p14="http://schemas.microsoft.com/office/powerpoint/2010/main" val="157347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w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9.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8A0B9B-2C26-43B9-9197-8E4BB3AC9507}" type="datetimeFigureOut">
              <a:rPr lang="en-GB" smtClean="0"/>
              <a:t>08/01/2026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91B3F0-11D7-4DC3-9088-AC6D9A5EE834}" type="slidenum">
              <a:rPr lang="en-GB" smtClean="0"/>
              <a:t>‹#›</a:t>
            </a:fld>
            <a:endParaRPr lang="en-GB" dirty="0"/>
          </a:p>
        </p:txBody>
      </p:sp>
    </p:spTree>
    <p:extLst>
      <p:ext uri="{BB962C8B-B14F-4D97-AF65-F5344CB8AC3E}">
        <p14:creationId xmlns:p14="http://schemas.microsoft.com/office/powerpoint/2010/main" val="172103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8A0B9B-2C26-43B9-9197-8E4BB3AC9507}" type="datetimeFigureOut">
              <a:rPr lang="en-GB" smtClean="0"/>
              <a:t>08/01/2026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91B3F0-11D7-4DC3-9088-AC6D9A5EE834}" type="slidenum">
              <a:rPr lang="en-GB" smtClean="0"/>
              <a:t>‹#›</a:t>
            </a:fld>
            <a:endParaRPr lang="en-GB" dirty="0"/>
          </a:p>
        </p:txBody>
      </p:sp>
    </p:spTree>
    <p:extLst>
      <p:ext uri="{BB962C8B-B14F-4D97-AF65-F5344CB8AC3E}">
        <p14:creationId xmlns:p14="http://schemas.microsoft.com/office/powerpoint/2010/main" val="403095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8A0B9B-2C26-43B9-9197-8E4BB3AC9507}" type="datetimeFigureOut">
              <a:rPr lang="en-GB" smtClean="0"/>
              <a:t>08/01/2026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91B3F0-11D7-4DC3-9088-AC6D9A5EE834}" type="slidenum">
              <a:rPr lang="en-GB" smtClean="0"/>
              <a:t>‹#›</a:t>
            </a:fld>
            <a:endParaRPr lang="en-GB" dirty="0"/>
          </a:p>
        </p:txBody>
      </p:sp>
    </p:spTree>
    <p:extLst>
      <p:ext uri="{BB962C8B-B14F-4D97-AF65-F5344CB8AC3E}">
        <p14:creationId xmlns:p14="http://schemas.microsoft.com/office/powerpoint/2010/main" val="375382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609601" y="6356457"/>
            <a:ext cx="2844800" cy="365125"/>
          </a:xfrm>
          <a:prstGeom prst="rect">
            <a:avLst/>
          </a:prstGeom>
        </p:spPr>
        <p:txBody>
          <a:bodyPr lIns="91434" tIns="45718" rIns="91434" bIns="45718"/>
          <a:lstStyle/>
          <a:p>
            <a:fld id="{DD9A3A2D-CE54-4834-969B-114AE3FC008B}" type="datetimeFigureOut">
              <a:rPr lang="es-ES" smtClean="0">
                <a:solidFill>
                  <a:prstClr val="black"/>
                </a:solidFill>
              </a:rPr>
              <a:pPr/>
              <a:t>08/01/2026</a:t>
            </a:fld>
            <a:endParaRPr lang="es-ES" dirty="0">
              <a:solidFill>
                <a:prstClr val="black"/>
              </a:solidFill>
            </a:endParaRPr>
          </a:p>
        </p:txBody>
      </p:sp>
      <p:sp>
        <p:nvSpPr>
          <p:cNvPr id="5" name="4 Marcador de pie de página"/>
          <p:cNvSpPr>
            <a:spLocks noGrp="1"/>
          </p:cNvSpPr>
          <p:nvPr>
            <p:ph type="ftr" sz="quarter" idx="11"/>
          </p:nvPr>
        </p:nvSpPr>
        <p:spPr>
          <a:xfrm>
            <a:off x="4165601" y="6356457"/>
            <a:ext cx="3860800" cy="365125"/>
          </a:xfrm>
          <a:prstGeom prst="rect">
            <a:avLst/>
          </a:prstGeom>
        </p:spPr>
        <p:txBody>
          <a:bodyPr lIns="91434" tIns="45718" rIns="91434" bIns="45718"/>
          <a:lstStyle/>
          <a:p>
            <a:endParaRPr lang="es-ES" dirty="0">
              <a:solidFill>
                <a:prstClr val="black"/>
              </a:solidFill>
            </a:endParaRPr>
          </a:p>
        </p:txBody>
      </p:sp>
    </p:spTree>
    <p:extLst>
      <p:ext uri="{BB962C8B-B14F-4D97-AF65-F5344CB8AC3E}">
        <p14:creationId xmlns:p14="http://schemas.microsoft.com/office/powerpoint/2010/main" val="338396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609601" y="6356457"/>
            <a:ext cx="2844800" cy="365125"/>
          </a:xfrm>
          <a:prstGeom prst="rect">
            <a:avLst/>
          </a:prstGeom>
        </p:spPr>
        <p:txBody>
          <a:bodyPr lIns="91434" tIns="45718" rIns="91434" bIns="45718"/>
          <a:lstStyle/>
          <a:p>
            <a:fld id="{DD9A3A2D-CE54-4834-969B-114AE3FC008B}" type="datetimeFigureOut">
              <a:rPr lang="es-ES" smtClean="0">
                <a:solidFill>
                  <a:prstClr val="black"/>
                </a:solidFill>
              </a:rPr>
              <a:pPr/>
              <a:t>08/01/2026</a:t>
            </a:fld>
            <a:endParaRPr lang="es-ES" dirty="0">
              <a:solidFill>
                <a:prstClr val="black"/>
              </a:solidFill>
            </a:endParaRPr>
          </a:p>
        </p:txBody>
      </p:sp>
      <p:sp>
        <p:nvSpPr>
          <p:cNvPr id="5" name="4 Marcador de pie de página"/>
          <p:cNvSpPr>
            <a:spLocks noGrp="1"/>
          </p:cNvSpPr>
          <p:nvPr>
            <p:ph type="ftr" sz="quarter" idx="11"/>
          </p:nvPr>
        </p:nvSpPr>
        <p:spPr>
          <a:xfrm>
            <a:off x="4165601" y="6356457"/>
            <a:ext cx="3860800" cy="365125"/>
          </a:xfrm>
          <a:prstGeom prst="rect">
            <a:avLst/>
          </a:prstGeom>
        </p:spPr>
        <p:txBody>
          <a:bodyPr lIns="91434" tIns="45718" rIns="91434" bIns="45718"/>
          <a:lstStyle/>
          <a:p>
            <a:endParaRPr lang="es-E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5887" y="6421298"/>
            <a:ext cx="1504778" cy="435174"/>
          </a:xfrm>
          <a:prstGeom prst="rect">
            <a:avLst/>
          </a:prstGeom>
        </p:spPr>
      </p:pic>
    </p:spTree>
    <p:extLst>
      <p:ext uri="{BB962C8B-B14F-4D97-AF65-F5344CB8AC3E}">
        <p14:creationId xmlns:p14="http://schemas.microsoft.com/office/powerpoint/2010/main" val="2338229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5887" y="6421298"/>
            <a:ext cx="1504778" cy="435174"/>
          </a:xfrm>
          <a:prstGeom prst="rect">
            <a:avLst/>
          </a:prstGeom>
        </p:spPr>
      </p:pic>
    </p:spTree>
    <p:extLst>
      <p:ext uri="{BB962C8B-B14F-4D97-AF65-F5344CB8AC3E}">
        <p14:creationId xmlns:p14="http://schemas.microsoft.com/office/powerpoint/2010/main" val="2689562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5887" y="6421298"/>
            <a:ext cx="1504778" cy="435174"/>
          </a:xfrm>
          <a:prstGeom prst="rect">
            <a:avLst/>
          </a:prstGeom>
        </p:spPr>
      </p:pic>
    </p:spTree>
    <p:extLst>
      <p:ext uri="{BB962C8B-B14F-4D97-AF65-F5344CB8AC3E}">
        <p14:creationId xmlns:p14="http://schemas.microsoft.com/office/powerpoint/2010/main" val="1722875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5887" y="6421298"/>
            <a:ext cx="1504778" cy="435174"/>
          </a:xfrm>
          <a:prstGeom prst="rect">
            <a:avLst/>
          </a:prstGeom>
        </p:spPr>
      </p:pic>
    </p:spTree>
    <p:extLst>
      <p:ext uri="{BB962C8B-B14F-4D97-AF65-F5344CB8AC3E}">
        <p14:creationId xmlns:p14="http://schemas.microsoft.com/office/powerpoint/2010/main" val="2327551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609601" y="6356457"/>
            <a:ext cx="2844800" cy="365125"/>
          </a:xfrm>
          <a:prstGeom prst="rect">
            <a:avLst/>
          </a:prstGeom>
        </p:spPr>
        <p:txBody>
          <a:bodyPr lIns="91434" tIns="45718" rIns="91434" bIns="45718"/>
          <a:lstStyle/>
          <a:p>
            <a:fld id="{DD9A3A2D-CE54-4834-969B-114AE3FC008B}" type="datetimeFigureOut">
              <a:rPr lang="es-ES" smtClean="0">
                <a:solidFill>
                  <a:prstClr val="black"/>
                </a:solidFill>
              </a:rPr>
              <a:pPr/>
              <a:t>08/01/2026</a:t>
            </a:fld>
            <a:endParaRPr lang="es-ES" dirty="0">
              <a:solidFill>
                <a:prstClr val="black"/>
              </a:solidFill>
            </a:endParaRPr>
          </a:p>
        </p:txBody>
      </p:sp>
      <p:sp>
        <p:nvSpPr>
          <p:cNvPr id="5" name="4 Marcador de pie de página"/>
          <p:cNvSpPr>
            <a:spLocks noGrp="1"/>
          </p:cNvSpPr>
          <p:nvPr>
            <p:ph type="ftr" sz="quarter" idx="11"/>
          </p:nvPr>
        </p:nvSpPr>
        <p:spPr>
          <a:xfrm>
            <a:off x="4165601" y="6356457"/>
            <a:ext cx="3860800" cy="365125"/>
          </a:xfrm>
          <a:prstGeom prst="rect">
            <a:avLst/>
          </a:prstGeom>
        </p:spPr>
        <p:txBody>
          <a:bodyPr lIns="91434" tIns="45718" rIns="91434" bIns="45718"/>
          <a:lstStyle/>
          <a:p>
            <a:endParaRPr lang="es-E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5887" y="6421298"/>
            <a:ext cx="1504778" cy="435174"/>
          </a:xfrm>
          <a:prstGeom prst="rect">
            <a:avLst/>
          </a:prstGeom>
        </p:spPr>
      </p:pic>
    </p:spTree>
    <p:extLst>
      <p:ext uri="{BB962C8B-B14F-4D97-AF65-F5344CB8AC3E}">
        <p14:creationId xmlns:p14="http://schemas.microsoft.com/office/powerpoint/2010/main" val="1447216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5887" y="6421298"/>
            <a:ext cx="1504778" cy="435174"/>
          </a:xfrm>
          <a:prstGeom prst="rect">
            <a:avLst/>
          </a:prstGeom>
        </p:spPr>
      </p:pic>
    </p:spTree>
    <p:extLst>
      <p:ext uri="{BB962C8B-B14F-4D97-AF65-F5344CB8AC3E}">
        <p14:creationId xmlns:p14="http://schemas.microsoft.com/office/powerpoint/2010/main" val="2336479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5887" y="6421298"/>
            <a:ext cx="1504778" cy="435174"/>
          </a:xfrm>
          <a:prstGeom prst="rect">
            <a:avLst/>
          </a:prstGeom>
        </p:spPr>
      </p:pic>
    </p:spTree>
    <p:extLst>
      <p:ext uri="{BB962C8B-B14F-4D97-AF65-F5344CB8AC3E}">
        <p14:creationId xmlns:p14="http://schemas.microsoft.com/office/powerpoint/2010/main" val="132321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8A0B9B-2C26-43B9-9197-8E4BB3AC9507}" type="datetimeFigureOut">
              <a:rPr lang="en-GB" smtClean="0"/>
              <a:t>08/01/2026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91B3F0-11D7-4DC3-9088-AC6D9A5EE834}" type="slidenum">
              <a:rPr lang="en-GB" smtClean="0"/>
              <a:t>‹#›</a:t>
            </a:fld>
            <a:endParaRPr lang="en-GB" dirty="0"/>
          </a:p>
        </p:txBody>
      </p:sp>
    </p:spTree>
    <p:extLst>
      <p:ext uri="{BB962C8B-B14F-4D97-AF65-F5344CB8AC3E}">
        <p14:creationId xmlns:p14="http://schemas.microsoft.com/office/powerpoint/2010/main" val="3410405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5887" y="6421298"/>
            <a:ext cx="1504778" cy="435174"/>
          </a:xfrm>
          <a:prstGeom prst="rect">
            <a:avLst/>
          </a:prstGeom>
        </p:spPr>
      </p:pic>
    </p:spTree>
    <p:extLst>
      <p:ext uri="{BB962C8B-B14F-4D97-AF65-F5344CB8AC3E}">
        <p14:creationId xmlns:p14="http://schemas.microsoft.com/office/powerpoint/2010/main" val="340203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609601" y="6356457"/>
            <a:ext cx="2844800" cy="365125"/>
          </a:xfrm>
          <a:prstGeom prst="rect">
            <a:avLst/>
          </a:prstGeom>
        </p:spPr>
        <p:txBody>
          <a:bodyPr lIns="91434" tIns="45718" rIns="91434" bIns="45718"/>
          <a:lstStyle/>
          <a:p>
            <a:fld id="{DD9A3A2D-CE54-4834-969B-114AE3FC008B}" type="datetimeFigureOut">
              <a:rPr lang="es-ES" smtClean="0">
                <a:solidFill>
                  <a:prstClr val="black"/>
                </a:solidFill>
              </a:rPr>
              <a:pPr/>
              <a:t>08/01/2026</a:t>
            </a:fld>
            <a:endParaRPr lang="es-ES" dirty="0">
              <a:solidFill>
                <a:prstClr val="black"/>
              </a:solidFill>
            </a:endParaRPr>
          </a:p>
        </p:txBody>
      </p:sp>
      <p:sp>
        <p:nvSpPr>
          <p:cNvPr id="5" name="4 Marcador de pie de página"/>
          <p:cNvSpPr>
            <a:spLocks noGrp="1"/>
          </p:cNvSpPr>
          <p:nvPr>
            <p:ph type="ftr" sz="quarter" idx="11"/>
          </p:nvPr>
        </p:nvSpPr>
        <p:spPr>
          <a:xfrm>
            <a:off x="4165601" y="6356457"/>
            <a:ext cx="3860800" cy="365125"/>
          </a:xfrm>
          <a:prstGeom prst="rect">
            <a:avLst/>
          </a:prstGeom>
        </p:spPr>
        <p:txBody>
          <a:bodyPr lIns="91434" tIns="45718" rIns="91434" bIns="45718"/>
          <a:lstStyle/>
          <a:p>
            <a:endParaRPr lang="es-ES" dirty="0">
              <a:solidFill>
                <a:prstClr val="black"/>
              </a:solidFill>
            </a:endParaRPr>
          </a:p>
        </p:txBody>
      </p:sp>
      <p:sp>
        <p:nvSpPr>
          <p:cNvPr id="6" name="5 Marcador de número de diapositiva"/>
          <p:cNvSpPr>
            <a:spLocks noGrp="1"/>
          </p:cNvSpPr>
          <p:nvPr>
            <p:ph type="sldNum" sz="quarter" idx="12"/>
          </p:nvPr>
        </p:nvSpPr>
        <p:spPr>
          <a:xfrm>
            <a:off x="8737600" y="6356457"/>
            <a:ext cx="2844800" cy="365125"/>
          </a:xfrm>
          <a:prstGeom prst="rect">
            <a:avLst/>
          </a:prstGeom>
        </p:spPr>
        <p:txBody>
          <a:bodyPr lIns="91434" tIns="45718" rIns="91434" bIns="45718"/>
          <a:lstStyle/>
          <a:p>
            <a:fld id="{8DBF10CF-4DBB-4F2F-8A76-C940B6079985}" type="slidenum">
              <a:rPr lang="es-ES" smtClean="0">
                <a:solidFill>
                  <a:prstClr val="black"/>
                </a:solidFill>
              </a:rPr>
              <a:pPr/>
              <a:t>‹#›</a:t>
            </a:fld>
            <a:endParaRPr lang="es-E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5887" y="6421298"/>
            <a:ext cx="1504778" cy="435174"/>
          </a:xfrm>
          <a:prstGeom prst="rect">
            <a:avLst/>
          </a:prstGeom>
        </p:spPr>
      </p:pic>
    </p:spTree>
    <p:extLst>
      <p:ext uri="{BB962C8B-B14F-4D97-AF65-F5344CB8AC3E}">
        <p14:creationId xmlns:p14="http://schemas.microsoft.com/office/powerpoint/2010/main" val="776131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5887" y="6421298"/>
            <a:ext cx="1504778" cy="435174"/>
          </a:xfrm>
          <a:prstGeom prst="rect">
            <a:avLst/>
          </a:prstGeom>
        </p:spPr>
      </p:pic>
    </p:spTree>
    <p:extLst>
      <p:ext uri="{BB962C8B-B14F-4D97-AF65-F5344CB8AC3E}">
        <p14:creationId xmlns:p14="http://schemas.microsoft.com/office/powerpoint/2010/main" val="91629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609601" y="6356457"/>
            <a:ext cx="2844800" cy="365125"/>
          </a:xfrm>
          <a:prstGeom prst="rect">
            <a:avLst/>
          </a:prstGeom>
        </p:spPr>
        <p:txBody>
          <a:bodyPr lIns="91434" tIns="45718" rIns="91434" bIns="45718"/>
          <a:lstStyle/>
          <a:p>
            <a:pPr defTabSz="914342"/>
            <a:fld id="{DD9A3A2D-CE54-4834-969B-114AE3FC008B}" type="datetimeFigureOut">
              <a:rPr lang="es-ES" smtClean="0">
                <a:solidFill>
                  <a:prstClr val="black"/>
                </a:solidFill>
              </a:rPr>
              <a:pPr defTabSz="914342"/>
              <a:t>08/01/2026</a:t>
            </a:fld>
            <a:endParaRPr lang="es-ES" dirty="0">
              <a:solidFill>
                <a:prstClr val="black"/>
              </a:solidFill>
            </a:endParaRPr>
          </a:p>
        </p:txBody>
      </p:sp>
      <p:sp>
        <p:nvSpPr>
          <p:cNvPr id="5" name="4 Marcador de pie de página"/>
          <p:cNvSpPr>
            <a:spLocks noGrp="1"/>
          </p:cNvSpPr>
          <p:nvPr>
            <p:ph type="ftr" sz="quarter" idx="11"/>
          </p:nvPr>
        </p:nvSpPr>
        <p:spPr>
          <a:xfrm>
            <a:off x="4165601" y="6356457"/>
            <a:ext cx="3860800" cy="365125"/>
          </a:xfrm>
          <a:prstGeom prst="rect">
            <a:avLst/>
          </a:prstGeom>
        </p:spPr>
        <p:txBody>
          <a:bodyPr lIns="91434" tIns="45718" rIns="91434" bIns="45718"/>
          <a:lstStyle/>
          <a:p>
            <a:pPr defTabSz="914342"/>
            <a:endParaRPr lang="es-ES" dirty="0">
              <a:solidFill>
                <a:prstClr val="black"/>
              </a:solidFill>
            </a:endParaRPr>
          </a:p>
        </p:txBody>
      </p:sp>
      <p:sp>
        <p:nvSpPr>
          <p:cNvPr id="6" name="5 Marcador de número de diapositiva"/>
          <p:cNvSpPr>
            <a:spLocks noGrp="1"/>
          </p:cNvSpPr>
          <p:nvPr>
            <p:ph type="sldNum" sz="quarter" idx="12"/>
          </p:nvPr>
        </p:nvSpPr>
        <p:spPr>
          <a:xfrm>
            <a:off x="8737601" y="6356456"/>
            <a:ext cx="2844800" cy="365125"/>
          </a:xfrm>
          <a:prstGeom prst="rect">
            <a:avLst/>
          </a:prstGeom>
        </p:spPr>
        <p:txBody>
          <a:bodyPr lIns="91434" tIns="45718" rIns="91434" bIns="45718"/>
          <a:lstStyle/>
          <a:p>
            <a:pPr defTabSz="914342"/>
            <a:fld id="{8DBF10CF-4DBB-4F2F-8A76-C940B6079985}" type="slidenum">
              <a:rPr lang="es-ES" smtClean="0">
                <a:solidFill>
                  <a:prstClr val="black"/>
                </a:solidFill>
              </a:rPr>
              <a:pPr defTabSz="914342"/>
              <a:t>‹#›</a:t>
            </a:fld>
            <a:endParaRPr lang="es-ES" dirty="0">
              <a:solidFill>
                <a:prstClr val="black"/>
              </a:solidFill>
            </a:endParaRPr>
          </a:p>
        </p:txBody>
      </p:sp>
    </p:spTree>
    <p:extLst>
      <p:ext uri="{BB962C8B-B14F-4D97-AF65-F5344CB8AC3E}">
        <p14:creationId xmlns:p14="http://schemas.microsoft.com/office/powerpoint/2010/main" val="3388035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891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950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232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609601" y="6356457"/>
            <a:ext cx="2844800" cy="365125"/>
          </a:xfrm>
          <a:prstGeom prst="rect">
            <a:avLst/>
          </a:prstGeom>
        </p:spPr>
        <p:txBody>
          <a:bodyPr lIns="91434" tIns="45718" rIns="91434" bIns="45718"/>
          <a:lstStyle/>
          <a:p>
            <a:pPr defTabSz="914342"/>
            <a:fld id="{DD9A3A2D-CE54-4834-969B-114AE3FC008B}" type="datetimeFigureOut">
              <a:rPr lang="es-ES" smtClean="0">
                <a:solidFill>
                  <a:prstClr val="black"/>
                </a:solidFill>
              </a:rPr>
              <a:pPr defTabSz="914342"/>
              <a:t>08/01/2026</a:t>
            </a:fld>
            <a:endParaRPr lang="es-ES" dirty="0">
              <a:solidFill>
                <a:prstClr val="black"/>
              </a:solidFill>
            </a:endParaRPr>
          </a:p>
        </p:txBody>
      </p:sp>
      <p:sp>
        <p:nvSpPr>
          <p:cNvPr id="5" name="4 Marcador de pie de página"/>
          <p:cNvSpPr>
            <a:spLocks noGrp="1"/>
          </p:cNvSpPr>
          <p:nvPr>
            <p:ph type="ftr" sz="quarter" idx="11"/>
          </p:nvPr>
        </p:nvSpPr>
        <p:spPr>
          <a:xfrm>
            <a:off x="4165601" y="6356457"/>
            <a:ext cx="3860800" cy="365125"/>
          </a:xfrm>
          <a:prstGeom prst="rect">
            <a:avLst/>
          </a:prstGeom>
        </p:spPr>
        <p:txBody>
          <a:bodyPr lIns="91434" tIns="45718" rIns="91434" bIns="45718"/>
          <a:lstStyle/>
          <a:p>
            <a:pPr defTabSz="914342"/>
            <a:endParaRPr lang="es-ES" dirty="0">
              <a:solidFill>
                <a:prstClr val="black"/>
              </a:solidFill>
            </a:endParaRPr>
          </a:p>
        </p:txBody>
      </p:sp>
      <p:sp>
        <p:nvSpPr>
          <p:cNvPr id="6" name="5 Marcador de número de diapositiva"/>
          <p:cNvSpPr>
            <a:spLocks noGrp="1"/>
          </p:cNvSpPr>
          <p:nvPr>
            <p:ph type="sldNum" sz="quarter" idx="12"/>
          </p:nvPr>
        </p:nvSpPr>
        <p:spPr>
          <a:xfrm>
            <a:off x="8737600" y="6356457"/>
            <a:ext cx="2844800" cy="365125"/>
          </a:xfrm>
          <a:prstGeom prst="rect">
            <a:avLst/>
          </a:prstGeom>
        </p:spPr>
        <p:txBody>
          <a:bodyPr lIns="91434" tIns="45718" rIns="91434" bIns="45718"/>
          <a:lstStyle/>
          <a:p>
            <a:pPr defTabSz="914342"/>
            <a:fld id="{8DBF10CF-4DBB-4F2F-8A76-C940B6079985}" type="slidenum">
              <a:rPr lang="es-ES" smtClean="0">
                <a:solidFill>
                  <a:prstClr val="black"/>
                </a:solidFill>
              </a:rPr>
              <a:pPr defTabSz="914342"/>
              <a:t>‹#›</a:t>
            </a:fld>
            <a:endParaRPr lang="es-ES" dirty="0">
              <a:solidFill>
                <a:prstClr val="black"/>
              </a:solidFill>
            </a:endParaRPr>
          </a:p>
        </p:txBody>
      </p:sp>
    </p:spTree>
    <p:extLst>
      <p:ext uri="{BB962C8B-B14F-4D97-AF65-F5344CB8AC3E}">
        <p14:creationId xmlns:p14="http://schemas.microsoft.com/office/powerpoint/2010/main" val="1986004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70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34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8A0B9B-2C26-43B9-9197-8E4BB3AC9507}" type="datetimeFigureOut">
              <a:rPr lang="en-GB" smtClean="0"/>
              <a:t>08/01/2026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91B3F0-11D7-4DC3-9088-AC6D9A5EE834}" type="slidenum">
              <a:rPr lang="en-GB" smtClean="0"/>
              <a:t>‹#›</a:t>
            </a:fld>
            <a:endParaRPr lang="en-GB" dirty="0"/>
          </a:p>
        </p:txBody>
      </p:sp>
    </p:spTree>
    <p:extLst>
      <p:ext uri="{BB962C8B-B14F-4D97-AF65-F5344CB8AC3E}">
        <p14:creationId xmlns:p14="http://schemas.microsoft.com/office/powerpoint/2010/main" val="2274219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858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609601" y="6356457"/>
            <a:ext cx="2844800" cy="365125"/>
          </a:xfrm>
          <a:prstGeom prst="rect">
            <a:avLst/>
          </a:prstGeom>
        </p:spPr>
        <p:txBody>
          <a:bodyPr lIns="91434" tIns="45718" rIns="91434" bIns="45718"/>
          <a:lstStyle/>
          <a:p>
            <a:pPr defTabSz="914342"/>
            <a:fld id="{DD9A3A2D-CE54-4834-969B-114AE3FC008B}" type="datetimeFigureOut">
              <a:rPr lang="es-ES" smtClean="0">
                <a:solidFill>
                  <a:prstClr val="black"/>
                </a:solidFill>
              </a:rPr>
              <a:pPr defTabSz="914342"/>
              <a:t>08/01/2026</a:t>
            </a:fld>
            <a:endParaRPr lang="es-ES" dirty="0">
              <a:solidFill>
                <a:prstClr val="black"/>
              </a:solidFill>
            </a:endParaRPr>
          </a:p>
        </p:txBody>
      </p:sp>
      <p:sp>
        <p:nvSpPr>
          <p:cNvPr id="5" name="4 Marcador de pie de página"/>
          <p:cNvSpPr>
            <a:spLocks noGrp="1"/>
          </p:cNvSpPr>
          <p:nvPr>
            <p:ph type="ftr" sz="quarter" idx="11"/>
          </p:nvPr>
        </p:nvSpPr>
        <p:spPr>
          <a:xfrm>
            <a:off x="4165601" y="6356457"/>
            <a:ext cx="3860800" cy="365125"/>
          </a:xfrm>
          <a:prstGeom prst="rect">
            <a:avLst/>
          </a:prstGeom>
        </p:spPr>
        <p:txBody>
          <a:bodyPr lIns="91434" tIns="45718" rIns="91434" bIns="45718"/>
          <a:lstStyle/>
          <a:p>
            <a:pPr defTabSz="914342"/>
            <a:endParaRPr lang="es-ES" dirty="0">
              <a:solidFill>
                <a:prstClr val="black"/>
              </a:solidFill>
            </a:endParaRPr>
          </a:p>
        </p:txBody>
      </p:sp>
      <p:sp>
        <p:nvSpPr>
          <p:cNvPr id="6" name="5 Marcador de número de diapositiva"/>
          <p:cNvSpPr>
            <a:spLocks noGrp="1"/>
          </p:cNvSpPr>
          <p:nvPr>
            <p:ph type="sldNum" sz="quarter" idx="12"/>
          </p:nvPr>
        </p:nvSpPr>
        <p:spPr>
          <a:xfrm>
            <a:off x="8737600" y="6356457"/>
            <a:ext cx="2844800" cy="365125"/>
          </a:xfrm>
          <a:prstGeom prst="rect">
            <a:avLst/>
          </a:prstGeom>
        </p:spPr>
        <p:txBody>
          <a:bodyPr lIns="91434" tIns="45718" rIns="91434" bIns="45718"/>
          <a:lstStyle/>
          <a:p>
            <a:pPr defTabSz="914342"/>
            <a:fld id="{8DBF10CF-4DBB-4F2F-8A76-C940B6079985}" type="slidenum">
              <a:rPr lang="es-ES" smtClean="0">
                <a:solidFill>
                  <a:prstClr val="black"/>
                </a:solidFill>
              </a:rPr>
              <a:pPr defTabSz="914342"/>
              <a:t>‹#›</a:t>
            </a:fld>
            <a:endParaRPr lang="es-ES" dirty="0">
              <a:solidFill>
                <a:prstClr val="black"/>
              </a:solidFill>
            </a:endParaRPr>
          </a:p>
        </p:txBody>
      </p:sp>
    </p:spTree>
    <p:extLst>
      <p:ext uri="{BB962C8B-B14F-4D97-AF65-F5344CB8AC3E}">
        <p14:creationId xmlns:p14="http://schemas.microsoft.com/office/powerpoint/2010/main" val="450782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517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936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171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166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719277" y="765175"/>
            <a:ext cx="5048739" cy="431800"/>
          </a:xfrm>
          <a:prstGeom prst="rect">
            <a:avLst/>
          </a:prstGeom>
        </p:spPr>
        <p:txBody>
          <a:bodyPr/>
          <a:lstStyle/>
          <a:p>
            <a:r>
              <a:rPr lang="en-GB"/>
              <a:t>Click to edit Master title style</a:t>
            </a:r>
            <a:endParaRPr lang="en-US"/>
          </a:p>
        </p:txBody>
      </p:sp>
      <p:sp>
        <p:nvSpPr>
          <p:cNvPr id="3" name="Table Placeholder 2"/>
          <p:cNvSpPr>
            <a:spLocks noGrp="1"/>
          </p:cNvSpPr>
          <p:nvPr>
            <p:ph type="tbl" idx="1"/>
          </p:nvPr>
        </p:nvSpPr>
        <p:spPr>
          <a:xfrm>
            <a:off x="689708" y="1700213"/>
            <a:ext cx="10363200" cy="4114800"/>
          </a:xfrm>
          <a:prstGeom prst="rect">
            <a:avLst/>
          </a:prstGeom>
        </p:spPr>
        <p:txBody>
          <a:bodyPr/>
          <a:lstStyle/>
          <a:p>
            <a:pPr lvl="0"/>
            <a:endParaRPr lang="en-US" noProof="0" dirty="0"/>
          </a:p>
        </p:txBody>
      </p:sp>
    </p:spTree>
    <p:extLst>
      <p:ext uri="{BB962C8B-B14F-4D97-AF65-F5344CB8AC3E}">
        <p14:creationId xmlns:p14="http://schemas.microsoft.com/office/powerpoint/2010/main" val="1151006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pic>
        <p:nvPicPr>
          <p:cNvPr id="2" name="Picture 6" descr="Acero y grúas por basajauntx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 name="Picture 5" descr="AF_GONVARRI.wmf                                                00C024E8i-mac 08                       C316367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8800" y="5791201"/>
            <a:ext cx="2133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431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520427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33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8A0B9B-2C26-43B9-9197-8E4BB3AC9507}" type="datetimeFigureOut">
              <a:rPr lang="en-GB" smtClean="0"/>
              <a:t>08/01/2026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91B3F0-11D7-4DC3-9088-AC6D9A5EE834}" type="slidenum">
              <a:rPr lang="en-GB" smtClean="0"/>
              <a:t>‹#›</a:t>
            </a:fld>
            <a:endParaRPr lang="en-GB" dirty="0"/>
          </a:p>
        </p:txBody>
      </p:sp>
    </p:spTree>
    <p:extLst>
      <p:ext uri="{BB962C8B-B14F-4D97-AF65-F5344CB8AC3E}">
        <p14:creationId xmlns:p14="http://schemas.microsoft.com/office/powerpoint/2010/main" val="4035283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50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360" y="5301208"/>
            <a:ext cx="8534400" cy="864096"/>
          </a:xfrm>
          <a:prstGeom prst="rect">
            <a:avLst/>
          </a:prstGeom>
        </p:spPr>
        <p:txBody>
          <a:bodyPr/>
          <a:lstStyle>
            <a:lvl1pPr marL="0" indent="0" algn="l">
              <a:buNone/>
              <a:defRPr>
                <a:solidFill>
                  <a:schemeClr val="bg1"/>
                </a:solidFill>
                <a:latin typeface="NeoTech"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97"/>
          <a:stretch/>
        </p:blipFill>
        <p:spPr>
          <a:xfrm>
            <a:off x="0" y="0"/>
            <a:ext cx="1041648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2"/>
            <a:ext cx="12192000" cy="6858482"/>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72331" y="5943713"/>
            <a:ext cx="2778293" cy="741663"/>
          </a:xfrm>
          <a:prstGeom prst="rect">
            <a:avLst/>
          </a:prstGeom>
        </p:spPr>
      </p:pic>
    </p:spTree>
    <p:extLst>
      <p:ext uri="{BB962C8B-B14F-4D97-AF65-F5344CB8AC3E}">
        <p14:creationId xmlns:p14="http://schemas.microsoft.com/office/powerpoint/2010/main" val="1000478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19AA-9E9D-4683-B76A-940C11D4B72C}"/>
              </a:ext>
            </a:extLst>
          </p:cNvPr>
          <p:cNvSpPr>
            <a:spLocks noGrp="1"/>
          </p:cNvSpPr>
          <p:nvPr>
            <p:ph type="ctrTitle"/>
          </p:nvPr>
        </p:nvSpPr>
        <p:spPr>
          <a:xfrm>
            <a:off x="1524000" y="1122363"/>
            <a:ext cx="91440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DCA7A9FA-76BC-47F6-9F5D-288D13AA5613}"/>
              </a:ext>
            </a:extLst>
          </p:cNvPr>
          <p:cNvSpPr>
            <a:spLocks noGrp="1"/>
          </p:cNvSpPr>
          <p:nvPr>
            <p:ph type="subTitle" idx="1"/>
          </p:nvPr>
        </p:nvSpPr>
        <p:spPr>
          <a:xfrm>
            <a:off x="1524000" y="3602038"/>
            <a:ext cx="91440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980DC3D-B85C-4671-8D92-B57D79AB5E65}"/>
              </a:ext>
            </a:extLst>
          </p:cNvPr>
          <p:cNvSpPr>
            <a:spLocks noGrp="1"/>
          </p:cNvSpPr>
          <p:nvPr>
            <p:ph type="dt" sz="half" idx="10"/>
          </p:nvPr>
        </p:nvSpPr>
        <p:spPr/>
        <p:txBody>
          <a:bodyPr/>
          <a:lstStyle/>
          <a:p>
            <a:fld id="{57C9A2CF-7546-4D7F-8FBC-0BB1CC2B6CB7}" type="datetimeFigureOut">
              <a:rPr lang="en-US" smtClean="0"/>
              <a:t>1/8/2026</a:t>
            </a:fld>
            <a:endParaRPr lang="en-US" dirty="0"/>
          </a:p>
        </p:txBody>
      </p:sp>
      <p:sp>
        <p:nvSpPr>
          <p:cNvPr id="5" name="Footer Placeholder 4">
            <a:extLst>
              <a:ext uri="{FF2B5EF4-FFF2-40B4-BE49-F238E27FC236}">
                <a16:creationId xmlns:a16="http://schemas.microsoft.com/office/drawing/2014/main" id="{3CEC729C-467A-4EC6-B353-10EF371798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598BFF-C630-4FDB-8FD8-2896F0888501}"/>
              </a:ext>
            </a:extLst>
          </p:cNvPr>
          <p:cNvSpPr>
            <a:spLocks noGrp="1"/>
          </p:cNvSpPr>
          <p:nvPr>
            <p:ph type="sldNum" sz="quarter" idx="12"/>
          </p:nvPr>
        </p:nvSpPr>
        <p:spPr/>
        <p:txBody>
          <a:bodyPr/>
          <a:lstStyle/>
          <a:p>
            <a:fld id="{72372A7C-02FC-43AF-A321-F9118A3F65CF}" type="slidenum">
              <a:rPr lang="en-US" smtClean="0"/>
              <a:t>‹#›</a:t>
            </a:fld>
            <a:endParaRPr lang="en-US" dirty="0"/>
          </a:p>
        </p:txBody>
      </p:sp>
    </p:spTree>
    <p:extLst>
      <p:ext uri="{BB962C8B-B14F-4D97-AF65-F5344CB8AC3E}">
        <p14:creationId xmlns:p14="http://schemas.microsoft.com/office/powerpoint/2010/main" val="229027267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EB22-AB89-42E4-BD16-989785D5D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EE80D3-CE57-4D23-B037-B2EC28EBDD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3BD4C-01DA-4095-916A-EEE66A9CE146}"/>
              </a:ext>
            </a:extLst>
          </p:cNvPr>
          <p:cNvSpPr>
            <a:spLocks noGrp="1"/>
          </p:cNvSpPr>
          <p:nvPr>
            <p:ph type="dt" sz="half" idx="10"/>
          </p:nvPr>
        </p:nvSpPr>
        <p:spPr/>
        <p:txBody>
          <a:bodyPr/>
          <a:lstStyle/>
          <a:p>
            <a:fld id="{57C9A2CF-7546-4D7F-8FBC-0BB1CC2B6CB7}" type="datetimeFigureOut">
              <a:rPr lang="en-US" smtClean="0"/>
              <a:t>1/8/2026</a:t>
            </a:fld>
            <a:endParaRPr lang="en-US" dirty="0"/>
          </a:p>
        </p:txBody>
      </p:sp>
      <p:sp>
        <p:nvSpPr>
          <p:cNvPr id="5" name="Footer Placeholder 4">
            <a:extLst>
              <a:ext uri="{FF2B5EF4-FFF2-40B4-BE49-F238E27FC236}">
                <a16:creationId xmlns:a16="http://schemas.microsoft.com/office/drawing/2014/main" id="{8E406D47-1310-4B83-9515-D07BF1FD05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40A34C-633F-4411-A9D2-B6CA2A3D2F1A}"/>
              </a:ext>
            </a:extLst>
          </p:cNvPr>
          <p:cNvSpPr>
            <a:spLocks noGrp="1"/>
          </p:cNvSpPr>
          <p:nvPr>
            <p:ph type="sldNum" sz="quarter" idx="12"/>
          </p:nvPr>
        </p:nvSpPr>
        <p:spPr/>
        <p:txBody>
          <a:bodyPr/>
          <a:lstStyle/>
          <a:p>
            <a:fld id="{72372A7C-02FC-43AF-A321-F9118A3F65CF}" type="slidenum">
              <a:rPr lang="en-US" smtClean="0"/>
              <a:t>‹#›</a:t>
            </a:fld>
            <a:endParaRPr lang="en-US" dirty="0"/>
          </a:p>
        </p:txBody>
      </p:sp>
    </p:spTree>
    <p:extLst>
      <p:ext uri="{BB962C8B-B14F-4D97-AF65-F5344CB8AC3E}">
        <p14:creationId xmlns:p14="http://schemas.microsoft.com/office/powerpoint/2010/main" val="351623940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37C6-A8F1-4521-907E-F264DAD5673C}"/>
              </a:ext>
            </a:extLst>
          </p:cNvPr>
          <p:cNvSpPr>
            <a:spLocks noGrp="1"/>
          </p:cNvSpPr>
          <p:nvPr>
            <p:ph type="title"/>
          </p:nvPr>
        </p:nvSpPr>
        <p:spPr>
          <a:xfrm>
            <a:off x="831850" y="1709740"/>
            <a:ext cx="10515600"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67BF576F-1906-4404-A33D-1B27B522E591}"/>
              </a:ext>
            </a:extLst>
          </p:cNvPr>
          <p:cNvSpPr>
            <a:spLocks noGrp="1"/>
          </p:cNvSpPr>
          <p:nvPr>
            <p:ph type="body" idx="1"/>
          </p:nvPr>
        </p:nvSpPr>
        <p:spPr>
          <a:xfrm>
            <a:off x="831850" y="4589465"/>
            <a:ext cx="10515600"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B9B69-7153-42BD-A166-F8B964633530}"/>
              </a:ext>
            </a:extLst>
          </p:cNvPr>
          <p:cNvSpPr>
            <a:spLocks noGrp="1"/>
          </p:cNvSpPr>
          <p:nvPr>
            <p:ph type="dt" sz="half" idx="10"/>
          </p:nvPr>
        </p:nvSpPr>
        <p:spPr/>
        <p:txBody>
          <a:bodyPr/>
          <a:lstStyle/>
          <a:p>
            <a:fld id="{57C9A2CF-7546-4D7F-8FBC-0BB1CC2B6CB7}" type="datetimeFigureOut">
              <a:rPr lang="en-US" smtClean="0"/>
              <a:t>1/8/2026</a:t>
            </a:fld>
            <a:endParaRPr lang="en-US" dirty="0"/>
          </a:p>
        </p:txBody>
      </p:sp>
      <p:sp>
        <p:nvSpPr>
          <p:cNvPr id="5" name="Footer Placeholder 4">
            <a:extLst>
              <a:ext uri="{FF2B5EF4-FFF2-40B4-BE49-F238E27FC236}">
                <a16:creationId xmlns:a16="http://schemas.microsoft.com/office/drawing/2014/main" id="{3B51C837-5619-4FC4-AD88-098BFD5E78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34635C-9F95-4127-AC1C-0ABF1F341E9E}"/>
              </a:ext>
            </a:extLst>
          </p:cNvPr>
          <p:cNvSpPr>
            <a:spLocks noGrp="1"/>
          </p:cNvSpPr>
          <p:nvPr>
            <p:ph type="sldNum" sz="quarter" idx="12"/>
          </p:nvPr>
        </p:nvSpPr>
        <p:spPr/>
        <p:txBody>
          <a:bodyPr/>
          <a:lstStyle/>
          <a:p>
            <a:fld id="{72372A7C-02FC-43AF-A321-F9118A3F65CF}" type="slidenum">
              <a:rPr lang="en-US" smtClean="0"/>
              <a:t>‹#›</a:t>
            </a:fld>
            <a:endParaRPr lang="en-US" dirty="0"/>
          </a:p>
        </p:txBody>
      </p:sp>
    </p:spTree>
    <p:extLst>
      <p:ext uri="{BB962C8B-B14F-4D97-AF65-F5344CB8AC3E}">
        <p14:creationId xmlns:p14="http://schemas.microsoft.com/office/powerpoint/2010/main" val="2939578595"/>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83A5-59F4-4C4E-8699-C882C665A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309375-9939-4C71-8046-2FF095A4843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D5F8E0-BF1D-42EA-A561-93A6F9365269}"/>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C83B76-92AF-48FB-B8C9-F7F70FE4C431}"/>
              </a:ext>
            </a:extLst>
          </p:cNvPr>
          <p:cNvSpPr>
            <a:spLocks noGrp="1"/>
          </p:cNvSpPr>
          <p:nvPr>
            <p:ph type="dt" sz="half" idx="10"/>
          </p:nvPr>
        </p:nvSpPr>
        <p:spPr/>
        <p:txBody>
          <a:bodyPr/>
          <a:lstStyle/>
          <a:p>
            <a:fld id="{57C9A2CF-7546-4D7F-8FBC-0BB1CC2B6CB7}" type="datetimeFigureOut">
              <a:rPr lang="en-US" smtClean="0"/>
              <a:t>1/8/2026</a:t>
            </a:fld>
            <a:endParaRPr lang="en-US" dirty="0"/>
          </a:p>
        </p:txBody>
      </p:sp>
      <p:sp>
        <p:nvSpPr>
          <p:cNvPr id="6" name="Footer Placeholder 5">
            <a:extLst>
              <a:ext uri="{FF2B5EF4-FFF2-40B4-BE49-F238E27FC236}">
                <a16:creationId xmlns:a16="http://schemas.microsoft.com/office/drawing/2014/main" id="{CF47E55D-870E-4304-A42E-B6911BAE1D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76D5EB-977C-4099-9E11-C12D5D3E43E9}"/>
              </a:ext>
            </a:extLst>
          </p:cNvPr>
          <p:cNvSpPr>
            <a:spLocks noGrp="1"/>
          </p:cNvSpPr>
          <p:nvPr>
            <p:ph type="sldNum" sz="quarter" idx="12"/>
          </p:nvPr>
        </p:nvSpPr>
        <p:spPr/>
        <p:txBody>
          <a:bodyPr/>
          <a:lstStyle/>
          <a:p>
            <a:fld id="{72372A7C-02FC-43AF-A321-F9118A3F65CF}" type="slidenum">
              <a:rPr lang="en-US" smtClean="0"/>
              <a:t>‹#›</a:t>
            </a:fld>
            <a:endParaRPr lang="en-US" dirty="0"/>
          </a:p>
        </p:txBody>
      </p:sp>
    </p:spTree>
    <p:extLst>
      <p:ext uri="{BB962C8B-B14F-4D97-AF65-F5344CB8AC3E}">
        <p14:creationId xmlns:p14="http://schemas.microsoft.com/office/powerpoint/2010/main" val="1162959495"/>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8357-E512-4826-8C3F-8180DB01210B}"/>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F43723-D1A0-4713-A3D0-4BE6A1A8274F}"/>
              </a:ext>
            </a:extLst>
          </p:cNvPr>
          <p:cNvSpPr>
            <a:spLocks noGrp="1"/>
          </p:cNvSpPr>
          <p:nvPr>
            <p:ph type="body" idx="1"/>
          </p:nvPr>
        </p:nvSpPr>
        <p:spPr>
          <a:xfrm>
            <a:off x="839788" y="1681163"/>
            <a:ext cx="5157787"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C6E6DB0A-68DB-4CFB-969E-637116705D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4CFA02-EE87-48EF-A00B-BED34A4397DE}"/>
              </a:ext>
            </a:extLst>
          </p:cNvPr>
          <p:cNvSpPr>
            <a:spLocks noGrp="1"/>
          </p:cNvSpPr>
          <p:nvPr>
            <p:ph type="body" sz="quarter" idx="3"/>
          </p:nvPr>
        </p:nvSpPr>
        <p:spPr>
          <a:xfrm>
            <a:off x="6172200" y="1681163"/>
            <a:ext cx="5183188"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C4FDDF07-4153-40CB-9034-AFBA45AECC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9715E3-036B-4060-B62A-A7010AC48274}"/>
              </a:ext>
            </a:extLst>
          </p:cNvPr>
          <p:cNvSpPr>
            <a:spLocks noGrp="1"/>
          </p:cNvSpPr>
          <p:nvPr>
            <p:ph type="dt" sz="half" idx="10"/>
          </p:nvPr>
        </p:nvSpPr>
        <p:spPr/>
        <p:txBody>
          <a:bodyPr/>
          <a:lstStyle/>
          <a:p>
            <a:fld id="{57C9A2CF-7546-4D7F-8FBC-0BB1CC2B6CB7}" type="datetimeFigureOut">
              <a:rPr lang="en-US" smtClean="0"/>
              <a:t>1/8/2026</a:t>
            </a:fld>
            <a:endParaRPr lang="en-US" dirty="0"/>
          </a:p>
        </p:txBody>
      </p:sp>
      <p:sp>
        <p:nvSpPr>
          <p:cNvPr id="8" name="Footer Placeholder 7">
            <a:extLst>
              <a:ext uri="{FF2B5EF4-FFF2-40B4-BE49-F238E27FC236}">
                <a16:creationId xmlns:a16="http://schemas.microsoft.com/office/drawing/2014/main" id="{556214D8-BD70-4777-B9A7-19C7E4151E7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C40CED-DAAD-4F27-9C8A-20F782AFF376}"/>
              </a:ext>
            </a:extLst>
          </p:cNvPr>
          <p:cNvSpPr>
            <a:spLocks noGrp="1"/>
          </p:cNvSpPr>
          <p:nvPr>
            <p:ph type="sldNum" sz="quarter" idx="12"/>
          </p:nvPr>
        </p:nvSpPr>
        <p:spPr/>
        <p:txBody>
          <a:bodyPr/>
          <a:lstStyle/>
          <a:p>
            <a:fld id="{72372A7C-02FC-43AF-A321-F9118A3F65CF}" type="slidenum">
              <a:rPr lang="en-US" smtClean="0"/>
              <a:t>‹#›</a:t>
            </a:fld>
            <a:endParaRPr lang="en-US" dirty="0"/>
          </a:p>
        </p:txBody>
      </p:sp>
    </p:spTree>
    <p:extLst>
      <p:ext uri="{BB962C8B-B14F-4D97-AF65-F5344CB8AC3E}">
        <p14:creationId xmlns:p14="http://schemas.microsoft.com/office/powerpoint/2010/main" val="62095504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441F-405C-4DF4-8DE5-BA3C9ED46C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355B4B-CBB7-40F5-A10A-1FD322741063}"/>
              </a:ext>
            </a:extLst>
          </p:cNvPr>
          <p:cNvSpPr>
            <a:spLocks noGrp="1"/>
          </p:cNvSpPr>
          <p:nvPr>
            <p:ph type="dt" sz="half" idx="10"/>
          </p:nvPr>
        </p:nvSpPr>
        <p:spPr/>
        <p:txBody>
          <a:bodyPr/>
          <a:lstStyle/>
          <a:p>
            <a:fld id="{57C9A2CF-7546-4D7F-8FBC-0BB1CC2B6CB7}" type="datetimeFigureOut">
              <a:rPr lang="en-US" smtClean="0"/>
              <a:t>1/8/2026</a:t>
            </a:fld>
            <a:endParaRPr lang="en-US" dirty="0"/>
          </a:p>
        </p:txBody>
      </p:sp>
      <p:sp>
        <p:nvSpPr>
          <p:cNvPr id="4" name="Footer Placeholder 3">
            <a:extLst>
              <a:ext uri="{FF2B5EF4-FFF2-40B4-BE49-F238E27FC236}">
                <a16:creationId xmlns:a16="http://schemas.microsoft.com/office/drawing/2014/main" id="{079ADB71-B6BF-46B7-A7BA-DE2FC78C2AA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D3B9810-6189-48BF-BE04-8079D6636E47}"/>
              </a:ext>
            </a:extLst>
          </p:cNvPr>
          <p:cNvSpPr>
            <a:spLocks noGrp="1"/>
          </p:cNvSpPr>
          <p:nvPr>
            <p:ph type="sldNum" sz="quarter" idx="12"/>
          </p:nvPr>
        </p:nvSpPr>
        <p:spPr/>
        <p:txBody>
          <a:bodyPr/>
          <a:lstStyle/>
          <a:p>
            <a:fld id="{72372A7C-02FC-43AF-A321-F9118A3F65CF}" type="slidenum">
              <a:rPr lang="en-US" smtClean="0"/>
              <a:t>‹#›</a:t>
            </a:fld>
            <a:endParaRPr lang="en-US" dirty="0"/>
          </a:p>
        </p:txBody>
      </p:sp>
    </p:spTree>
    <p:extLst>
      <p:ext uri="{BB962C8B-B14F-4D97-AF65-F5344CB8AC3E}">
        <p14:creationId xmlns:p14="http://schemas.microsoft.com/office/powerpoint/2010/main" val="2425362830"/>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BFA4C-9AA1-4141-AA52-BDBF92C3389A}"/>
              </a:ext>
            </a:extLst>
          </p:cNvPr>
          <p:cNvSpPr>
            <a:spLocks noGrp="1"/>
          </p:cNvSpPr>
          <p:nvPr>
            <p:ph type="dt" sz="half" idx="10"/>
          </p:nvPr>
        </p:nvSpPr>
        <p:spPr/>
        <p:txBody>
          <a:bodyPr/>
          <a:lstStyle/>
          <a:p>
            <a:fld id="{57C9A2CF-7546-4D7F-8FBC-0BB1CC2B6CB7}" type="datetimeFigureOut">
              <a:rPr lang="en-US" smtClean="0"/>
              <a:t>1/8/2026</a:t>
            </a:fld>
            <a:endParaRPr lang="en-US" dirty="0"/>
          </a:p>
        </p:txBody>
      </p:sp>
      <p:sp>
        <p:nvSpPr>
          <p:cNvPr id="3" name="Footer Placeholder 2">
            <a:extLst>
              <a:ext uri="{FF2B5EF4-FFF2-40B4-BE49-F238E27FC236}">
                <a16:creationId xmlns:a16="http://schemas.microsoft.com/office/drawing/2014/main" id="{00878601-C8FA-4F61-AE6C-8A9DAF0221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ED8229-280A-4392-B50A-FD2AD0A078CE}"/>
              </a:ext>
            </a:extLst>
          </p:cNvPr>
          <p:cNvSpPr>
            <a:spLocks noGrp="1"/>
          </p:cNvSpPr>
          <p:nvPr>
            <p:ph type="sldNum" sz="quarter" idx="12"/>
          </p:nvPr>
        </p:nvSpPr>
        <p:spPr/>
        <p:txBody>
          <a:bodyPr/>
          <a:lstStyle/>
          <a:p>
            <a:fld id="{72372A7C-02FC-43AF-A321-F9118A3F65CF}" type="slidenum">
              <a:rPr lang="en-US" smtClean="0"/>
              <a:t>‹#›</a:t>
            </a:fld>
            <a:endParaRPr lang="en-US" dirty="0"/>
          </a:p>
        </p:txBody>
      </p:sp>
    </p:spTree>
    <p:extLst>
      <p:ext uri="{BB962C8B-B14F-4D97-AF65-F5344CB8AC3E}">
        <p14:creationId xmlns:p14="http://schemas.microsoft.com/office/powerpoint/2010/main" val="2513707388"/>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735C-553E-4EAD-AE96-C98F12DB2E16}"/>
              </a:ext>
            </a:extLst>
          </p:cNvPr>
          <p:cNvSpPr>
            <a:spLocks noGrp="1"/>
          </p:cNvSpPr>
          <p:nvPr>
            <p:ph type="title"/>
          </p:nvPr>
        </p:nvSpPr>
        <p:spPr>
          <a:xfrm>
            <a:off x="839789" y="457200"/>
            <a:ext cx="3932238"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74DB652F-52EC-40A1-A895-71AF41BA8CEB}"/>
              </a:ext>
            </a:extLst>
          </p:cNvPr>
          <p:cNvSpPr>
            <a:spLocks noGrp="1"/>
          </p:cNvSpPr>
          <p:nvPr>
            <p:ph idx="1"/>
          </p:nvPr>
        </p:nvSpPr>
        <p:spPr>
          <a:xfrm>
            <a:off x="5183188" y="987427"/>
            <a:ext cx="6172201"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71CE19-49A0-4D46-A793-D2E672309D64}"/>
              </a:ext>
            </a:extLst>
          </p:cNvPr>
          <p:cNvSpPr>
            <a:spLocks noGrp="1"/>
          </p:cNvSpPr>
          <p:nvPr>
            <p:ph type="body" sz="half" idx="2"/>
          </p:nvPr>
        </p:nvSpPr>
        <p:spPr>
          <a:xfrm>
            <a:off x="839789" y="2057400"/>
            <a:ext cx="3932238"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1BDDCD56-2DE1-4E16-8C32-07F218011CB1}"/>
              </a:ext>
            </a:extLst>
          </p:cNvPr>
          <p:cNvSpPr>
            <a:spLocks noGrp="1"/>
          </p:cNvSpPr>
          <p:nvPr>
            <p:ph type="dt" sz="half" idx="10"/>
          </p:nvPr>
        </p:nvSpPr>
        <p:spPr/>
        <p:txBody>
          <a:bodyPr/>
          <a:lstStyle/>
          <a:p>
            <a:fld id="{57C9A2CF-7546-4D7F-8FBC-0BB1CC2B6CB7}" type="datetimeFigureOut">
              <a:rPr lang="en-US" smtClean="0"/>
              <a:t>1/8/2026</a:t>
            </a:fld>
            <a:endParaRPr lang="en-US" dirty="0"/>
          </a:p>
        </p:txBody>
      </p:sp>
      <p:sp>
        <p:nvSpPr>
          <p:cNvPr id="6" name="Footer Placeholder 5">
            <a:extLst>
              <a:ext uri="{FF2B5EF4-FFF2-40B4-BE49-F238E27FC236}">
                <a16:creationId xmlns:a16="http://schemas.microsoft.com/office/drawing/2014/main" id="{71F9B71D-2483-40FD-908D-60E8C26FBF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B888F4-21FC-483E-A71C-152A53224C1F}"/>
              </a:ext>
            </a:extLst>
          </p:cNvPr>
          <p:cNvSpPr>
            <a:spLocks noGrp="1"/>
          </p:cNvSpPr>
          <p:nvPr>
            <p:ph type="sldNum" sz="quarter" idx="12"/>
          </p:nvPr>
        </p:nvSpPr>
        <p:spPr/>
        <p:txBody>
          <a:bodyPr/>
          <a:lstStyle/>
          <a:p>
            <a:fld id="{72372A7C-02FC-43AF-A321-F9118A3F65CF}" type="slidenum">
              <a:rPr lang="en-US" smtClean="0"/>
              <a:t>‹#›</a:t>
            </a:fld>
            <a:endParaRPr lang="en-US" dirty="0"/>
          </a:p>
        </p:txBody>
      </p:sp>
    </p:spTree>
    <p:extLst>
      <p:ext uri="{BB962C8B-B14F-4D97-AF65-F5344CB8AC3E}">
        <p14:creationId xmlns:p14="http://schemas.microsoft.com/office/powerpoint/2010/main" val="27052205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8A0B9B-2C26-43B9-9197-8E4BB3AC9507}" type="datetimeFigureOut">
              <a:rPr lang="en-GB" smtClean="0"/>
              <a:t>08/01/2026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C91B3F0-11D7-4DC3-9088-AC6D9A5EE834}" type="slidenum">
              <a:rPr lang="en-GB" smtClean="0"/>
              <a:t>‹#›</a:t>
            </a:fld>
            <a:endParaRPr lang="en-GB" dirty="0"/>
          </a:p>
        </p:txBody>
      </p:sp>
    </p:spTree>
    <p:extLst>
      <p:ext uri="{BB962C8B-B14F-4D97-AF65-F5344CB8AC3E}">
        <p14:creationId xmlns:p14="http://schemas.microsoft.com/office/powerpoint/2010/main" val="3284300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324B-FDBE-471E-9941-7A9E5EDEB597}"/>
              </a:ext>
            </a:extLst>
          </p:cNvPr>
          <p:cNvSpPr>
            <a:spLocks noGrp="1"/>
          </p:cNvSpPr>
          <p:nvPr>
            <p:ph type="title"/>
          </p:nvPr>
        </p:nvSpPr>
        <p:spPr>
          <a:xfrm>
            <a:off x="839789" y="457200"/>
            <a:ext cx="3932238"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1E663587-66FC-4356-A086-69ABFD64FD99}"/>
              </a:ext>
            </a:extLst>
          </p:cNvPr>
          <p:cNvSpPr>
            <a:spLocks noGrp="1"/>
          </p:cNvSpPr>
          <p:nvPr>
            <p:ph type="pic" idx="1"/>
          </p:nvPr>
        </p:nvSpPr>
        <p:spPr>
          <a:xfrm>
            <a:off x="5183188" y="987427"/>
            <a:ext cx="6172201"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dirty="0"/>
          </a:p>
        </p:txBody>
      </p:sp>
      <p:sp>
        <p:nvSpPr>
          <p:cNvPr id="4" name="Text Placeholder 3">
            <a:extLst>
              <a:ext uri="{FF2B5EF4-FFF2-40B4-BE49-F238E27FC236}">
                <a16:creationId xmlns:a16="http://schemas.microsoft.com/office/drawing/2014/main" id="{B2330A08-22EF-40E5-AFAA-0878394E7501}"/>
              </a:ext>
            </a:extLst>
          </p:cNvPr>
          <p:cNvSpPr>
            <a:spLocks noGrp="1"/>
          </p:cNvSpPr>
          <p:nvPr>
            <p:ph type="body" sz="half" idx="2"/>
          </p:nvPr>
        </p:nvSpPr>
        <p:spPr>
          <a:xfrm>
            <a:off x="839789" y="2057400"/>
            <a:ext cx="3932238"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1F43C8FA-C72C-4527-87B1-3E8CBD7CCE43}"/>
              </a:ext>
            </a:extLst>
          </p:cNvPr>
          <p:cNvSpPr>
            <a:spLocks noGrp="1"/>
          </p:cNvSpPr>
          <p:nvPr>
            <p:ph type="dt" sz="half" idx="10"/>
          </p:nvPr>
        </p:nvSpPr>
        <p:spPr/>
        <p:txBody>
          <a:bodyPr/>
          <a:lstStyle/>
          <a:p>
            <a:fld id="{57C9A2CF-7546-4D7F-8FBC-0BB1CC2B6CB7}" type="datetimeFigureOut">
              <a:rPr lang="en-US" smtClean="0"/>
              <a:t>1/8/2026</a:t>
            </a:fld>
            <a:endParaRPr lang="en-US" dirty="0"/>
          </a:p>
        </p:txBody>
      </p:sp>
      <p:sp>
        <p:nvSpPr>
          <p:cNvPr id="6" name="Footer Placeholder 5">
            <a:extLst>
              <a:ext uri="{FF2B5EF4-FFF2-40B4-BE49-F238E27FC236}">
                <a16:creationId xmlns:a16="http://schemas.microsoft.com/office/drawing/2014/main" id="{DC9172FB-3237-4177-B5DA-F38E79384A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9B5575-FEE9-4BEF-B7CD-F6F18B608766}"/>
              </a:ext>
            </a:extLst>
          </p:cNvPr>
          <p:cNvSpPr>
            <a:spLocks noGrp="1"/>
          </p:cNvSpPr>
          <p:nvPr>
            <p:ph type="sldNum" sz="quarter" idx="12"/>
          </p:nvPr>
        </p:nvSpPr>
        <p:spPr/>
        <p:txBody>
          <a:bodyPr/>
          <a:lstStyle/>
          <a:p>
            <a:fld id="{72372A7C-02FC-43AF-A321-F9118A3F65CF}" type="slidenum">
              <a:rPr lang="en-US" smtClean="0"/>
              <a:t>‹#›</a:t>
            </a:fld>
            <a:endParaRPr lang="en-US" dirty="0"/>
          </a:p>
        </p:txBody>
      </p:sp>
    </p:spTree>
    <p:extLst>
      <p:ext uri="{BB962C8B-B14F-4D97-AF65-F5344CB8AC3E}">
        <p14:creationId xmlns:p14="http://schemas.microsoft.com/office/powerpoint/2010/main" val="2397185989"/>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9C13-93B6-4374-B122-EA449A311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E4023-6D88-4811-806B-62CA5CDD9B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84A8F-1902-4F05-AAAA-8B42B82C79B0}"/>
              </a:ext>
            </a:extLst>
          </p:cNvPr>
          <p:cNvSpPr>
            <a:spLocks noGrp="1"/>
          </p:cNvSpPr>
          <p:nvPr>
            <p:ph type="dt" sz="half" idx="10"/>
          </p:nvPr>
        </p:nvSpPr>
        <p:spPr/>
        <p:txBody>
          <a:bodyPr/>
          <a:lstStyle/>
          <a:p>
            <a:fld id="{57C9A2CF-7546-4D7F-8FBC-0BB1CC2B6CB7}" type="datetimeFigureOut">
              <a:rPr lang="en-US" smtClean="0"/>
              <a:t>1/8/2026</a:t>
            </a:fld>
            <a:endParaRPr lang="en-US" dirty="0"/>
          </a:p>
        </p:txBody>
      </p:sp>
      <p:sp>
        <p:nvSpPr>
          <p:cNvPr id="5" name="Footer Placeholder 4">
            <a:extLst>
              <a:ext uri="{FF2B5EF4-FFF2-40B4-BE49-F238E27FC236}">
                <a16:creationId xmlns:a16="http://schemas.microsoft.com/office/drawing/2014/main" id="{35F50670-074B-4A7D-8660-4BCF84CA6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688D76-C44C-44B4-8F53-ADF4CD2A8394}"/>
              </a:ext>
            </a:extLst>
          </p:cNvPr>
          <p:cNvSpPr>
            <a:spLocks noGrp="1"/>
          </p:cNvSpPr>
          <p:nvPr>
            <p:ph type="sldNum" sz="quarter" idx="12"/>
          </p:nvPr>
        </p:nvSpPr>
        <p:spPr/>
        <p:txBody>
          <a:bodyPr/>
          <a:lstStyle/>
          <a:p>
            <a:fld id="{72372A7C-02FC-43AF-A321-F9118A3F65CF}" type="slidenum">
              <a:rPr lang="en-US" smtClean="0"/>
              <a:t>‹#›</a:t>
            </a:fld>
            <a:endParaRPr lang="en-US" dirty="0"/>
          </a:p>
        </p:txBody>
      </p:sp>
    </p:spTree>
    <p:extLst>
      <p:ext uri="{BB962C8B-B14F-4D97-AF65-F5344CB8AC3E}">
        <p14:creationId xmlns:p14="http://schemas.microsoft.com/office/powerpoint/2010/main" val="2162920406"/>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D125B7-D810-4C8A-B30E-A1B4FB47C8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F6B44-3673-4997-9678-BD29E916F3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D0BBD-C95C-4E15-9F96-7109BFFCBC90}"/>
              </a:ext>
            </a:extLst>
          </p:cNvPr>
          <p:cNvSpPr>
            <a:spLocks noGrp="1"/>
          </p:cNvSpPr>
          <p:nvPr>
            <p:ph type="dt" sz="half" idx="10"/>
          </p:nvPr>
        </p:nvSpPr>
        <p:spPr/>
        <p:txBody>
          <a:bodyPr/>
          <a:lstStyle/>
          <a:p>
            <a:fld id="{57C9A2CF-7546-4D7F-8FBC-0BB1CC2B6CB7}" type="datetimeFigureOut">
              <a:rPr lang="en-US" smtClean="0"/>
              <a:t>1/8/2026</a:t>
            </a:fld>
            <a:endParaRPr lang="en-US" dirty="0"/>
          </a:p>
        </p:txBody>
      </p:sp>
      <p:sp>
        <p:nvSpPr>
          <p:cNvPr id="5" name="Footer Placeholder 4">
            <a:extLst>
              <a:ext uri="{FF2B5EF4-FFF2-40B4-BE49-F238E27FC236}">
                <a16:creationId xmlns:a16="http://schemas.microsoft.com/office/drawing/2014/main" id="{D47E094A-03B4-4A7E-8D83-85E4F77EA6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BCDE3B-7E70-4096-A4BC-9F2FEF110F15}"/>
              </a:ext>
            </a:extLst>
          </p:cNvPr>
          <p:cNvSpPr>
            <a:spLocks noGrp="1"/>
          </p:cNvSpPr>
          <p:nvPr>
            <p:ph type="sldNum" sz="quarter" idx="12"/>
          </p:nvPr>
        </p:nvSpPr>
        <p:spPr/>
        <p:txBody>
          <a:bodyPr/>
          <a:lstStyle/>
          <a:p>
            <a:fld id="{72372A7C-02FC-43AF-A321-F9118A3F65CF}" type="slidenum">
              <a:rPr lang="en-US" smtClean="0"/>
              <a:t>‹#›</a:t>
            </a:fld>
            <a:endParaRPr lang="en-US" dirty="0"/>
          </a:p>
        </p:txBody>
      </p:sp>
    </p:spTree>
    <p:extLst>
      <p:ext uri="{BB962C8B-B14F-4D97-AF65-F5344CB8AC3E}">
        <p14:creationId xmlns:p14="http://schemas.microsoft.com/office/powerpoint/2010/main" val="3610376583"/>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719278" y="765175"/>
            <a:ext cx="5048738" cy="431800"/>
          </a:xfrm>
          <a:prstGeom prst="rect">
            <a:avLst/>
          </a:prstGeom>
        </p:spPr>
        <p:txBody>
          <a:bodyPr/>
          <a:lstStyle/>
          <a:p>
            <a:r>
              <a:rPr lang="en-GB"/>
              <a:t>Click to edit Master title style</a:t>
            </a:r>
            <a:endParaRPr lang="en-US"/>
          </a:p>
        </p:txBody>
      </p:sp>
      <p:sp>
        <p:nvSpPr>
          <p:cNvPr id="3" name="Table Placeholder 2"/>
          <p:cNvSpPr>
            <a:spLocks noGrp="1"/>
          </p:cNvSpPr>
          <p:nvPr>
            <p:ph type="tbl" idx="1"/>
          </p:nvPr>
        </p:nvSpPr>
        <p:spPr>
          <a:xfrm>
            <a:off x="689708" y="1700213"/>
            <a:ext cx="10363200" cy="4114800"/>
          </a:xfrm>
          <a:prstGeom prst="rect">
            <a:avLst/>
          </a:prstGeom>
        </p:spPr>
        <p:txBody>
          <a:bodyPr/>
          <a:lstStyle/>
          <a:p>
            <a:pPr lvl="0"/>
            <a:endParaRPr lang="en-US" noProof="0" dirty="0"/>
          </a:p>
        </p:txBody>
      </p:sp>
    </p:spTree>
    <p:extLst>
      <p:ext uri="{BB962C8B-B14F-4D97-AF65-F5344CB8AC3E}">
        <p14:creationId xmlns:p14="http://schemas.microsoft.com/office/powerpoint/2010/main" val="161498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8A0B9B-2C26-43B9-9197-8E4BB3AC9507}" type="datetimeFigureOut">
              <a:rPr lang="en-GB" smtClean="0"/>
              <a:t>08/01/2026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C91B3F0-11D7-4DC3-9088-AC6D9A5EE834}" type="slidenum">
              <a:rPr lang="en-GB" smtClean="0"/>
              <a:t>‹#›</a:t>
            </a:fld>
            <a:endParaRPr lang="en-GB" dirty="0"/>
          </a:p>
        </p:txBody>
      </p:sp>
    </p:spTree>
    <p:extLst>
      <p:ext uri="{BB962C8B-B14F-4D97-AF65-F5344CB8AC3E}">
        <p14:creationId xmlns:p14="http://schemas.microsoft.com/office/powerpoint/2010/main" val="189772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A0B9B-2C26-43B9-9197-8E4BB3AC9507}" type="datetimeFigureOut">
              <a:rPr lang="en-GB" smtClean="0"/>
              <a:t>08/01/2026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C91B3F0-11D7-4DC3-9088-AC6D9A5EE834}" type="slidenum">
              <a:rPr lang="en-GB" smtClean="0"/>
              <a:t>‹#›</a:t>
            </a:fld>
            <a:endParaRPr lang="en-GB" dirty="0"/>
          </a:p>
        </p:txBody>
      </p:sp>
    </p:spTree>
    <p:extLst>
      <p:ext uri="{BB962C8B-B14F-4D97-AF65-F5344CB8AC3E}">
        <p14:creationId xmlns:p14="http://schemas.microsoft.com/office/powerpoint/2010/main" val="174243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A0B9B-2C26-43B9-9197-8E4BB3AC9507}" type="datetimeFigureOut">
              <a:rPr lang="en-GB" smtClean="0"/>
              <a:t>08/01/2026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91B3F0-11D7-4DC3-9088-AC6D9A5EE834}" type="slidenum">
              <a:rPr lang="en-GB" smtClean="0"/>
              <a:t>‹#›</a:t>
            </a:fld>
            <a:endParaRPr lang="en-GB" dirty="0"/>
          </a:p>
        </p:txBody>
      </p:sp>
    </p:spTree>
    <p:extLst>
      <p:ext uri="{BB962C8B-B14F-4D97-AF65-F5344CB8AC3E}">
        <p14:creationId xmlns:p14="http://schemas.microsoft.com/office/powerpoint/2010/main" val="44560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A0B9B-2C26-43B9-9197-8E4BB3AC9507}" type="datetimeFigureOut">
              <a:rPr lang="en-GB" smtClean="0"/>
              <a:t>08/01/2026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91B3F0-11D7-4DC3-9088-AC6D9A5EE834}" type="slidenum">
              <a:rPr lang="en-GB" smtClean="0"/>
              <a:t>‹#›</a:t>
            </a:fld>
            <a:endParaRPr lang="en-GB" dirty="0"/>
          </a:p>
        </p:txBody>
      </p:sp>
    </p:spTree>
    <p:extLst>
      <p:ext uri="{BB962C8B-B14F-4D97-AF65-F5344CB8AC3E}">
        <p14:creationId xmlns:p14="http://schemas.microsoft.com/office/powerpoint/2010/main" val="349052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jpe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3.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A0B9B-2C26-43B9-9197-8E4BB3AC9507}" type="datetimeFigureOut">
              <a:rPr lang="en-GB" smtClean="0"/>
              <a:t>08/01/2026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1B3F0-11D7-4DC3-9088-AC6D9A5EE834}" type="slidenum">
              <a:rPr lang="en-GB" smtClean="0"/>
              <a:t>‹#›</a:t>
            </a:fld>
            <a:endParaRPr lang="en-GB" dirty="0"/>
          </a:p>
        </p:txBody>
      </p:sp>
      <p:sp>
        <p:nvSpPr>
          <p:cNvPr id="8" name="TextBox 7">
            <a:extLst>
              <a:ext uri="{FF2B5EF4-FFF2-40B4-BE49-F238E27FC236}">
                <a16:creationId xmlns:a16="http://schemas.microsoft.com/office/drawing/2014/main" id="{E5FEC1A3-92EB-530F-A80B-5D43E9D305C1}"/>
              </a:ext>
            </a:extLst>
          </p:cNvPr>
          <p:cNvSpPr txBox="1"/>
          <p:nvPr userDrawn="1">
            <p:extLst>
              <p:ext uri="{1162E1C5-73C7-4A58-AE30-91384D911F3F}">
                <p184:classification xmlns:p184="http://schemas.microsoft.com/office/powerpoint/2018/4/main" val="ftr"/>
              </p:ext>
            </p:extLst>
          </p:nvPr>
        </p:nvSpPr>
        <p:spPr>
          <a:xfrm>
            <a:off x="4319588" y="6705600"/>
            <a:ext cx="3581400" cy="152400"/>
          </a:xfrm>
          <a:prstGeom prst="rect">
            <a:avLst/>
          </a:prstGeom>
        </p:spPr>
        <p:txBody>
          <a:bodyPr horzOverflow="overflow" lIns="0" tIns="0" rIns="0" bIns="0">
            <a:spAutoFit/>
          </a:bodyPr>
          <a:lstStyle/>
          <a:p>
            <a:pPr algn="l"/>
            <a:r>
              <a:rPr lang="en-GB" sz="1000" dirty="0">
                <a:solidFill>
                  <a:srgbClr val="008000"/>
                </a:solidFill>
                <a:latin typeface="Calibri" panose="020F0502020204030204" pitchFamily="34" charset="0"/>
                <a:cs typeface="Calibri" panose="020F0502020204030204" pitchFamily="34" charset="0"/>
              </a:rPr>
              <a:t>Information is marked as General and belongs to Gonvarri Industries.</a:t>
            </a:r>
          </a:p>
        </p:txBody>
      </p:sp>
    </p:spTree>
    <p:extLst>
      <p:ext uri="{BB962C8B-B14F-4D97-AF65-F5344CB8AC3E}">
        <p14:creationId xmlns:p14="http://schemas.microsoft.com/office/powerpoint/2010/main" val="196321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191" y="1021"/>
            <a:ext cx="12192000" cy="1267740"/>
          </a:xfrm>
          <a:prstGeom prst="rect">
            <a:avLst/>
          </a:prstGeom>
        </p:spPr>
      </p:pic>
      <p:sp>
        <p:nvSpPr>
          <p:cNvPr id="4" name="TextBox 3">
            <a:extLst>
              <a:ext uri="{FF2B5EF4-FFF2-40B4-BE49-F238E27FC236}">
                <a16:creationId xmlns:a16="http://schemas.microsoft.com/office/drawing/2014/main" id="{B87DD193-3352-FC87-57FD-7D245337EFA0}"/>
              </a:ext>
            </a:extLst>
          </p:cNvPr>
          <p:cNvSpPr txBox="1"/>
          <p:nvPr userDrawn="1">
            <p:extLst>
              <p:ext uri="{1162E1C5-73C7-4A58-AE30-91384D911F3F}">
                <p184:classification xmlns:p184="http://schemas.microsoft.com/office/powerpoint/2018/4/main" val="ftr"/>
              </p:ext>
            </p:extLst>
          </p:nvPr>
        </p:nvSpPr>
        <p:spPr>
          <a:xfrm>
            <a:off x="4319588" y="6705600"/>
            <a:ext cx="3581400" cy="152400"/>
          </a:xfrm>
          <a:prstGeom prst="rect">
            <a:avLst/>
          </a:prstGeom>
        </p:spPr>
        <p:txBody>
          <a:bodyPr horzOverflow="overflow" lIns="0" tIns="0" rIns="0" bIns="0">
            <a:spAutoFit/>
          </a:bodyPr>
          <a:lstStyle/>
          <a:p>
            <a:pPr algn="l"/>
            <a:r>
              <a:rPr lang="en-GB" sz="1000" dirty="0">
                <a:solidFill>
                  <a:srgbClr val="008000"/>
                </a:solidFill>
                <a:latin typeface="Calibri" panose="020F0502020204030204" pitchFamily="34" charset="0"/>
                <a:cs typeface="Calibri" panose="020F0502020204030204" pitchFamily="34" charset="0"/>
              </a:rPr>
              <a:t>Information is marked as General and belongs to Gonvarri Industries.</a:t>
            </a:r>
          </a:p>
        </p:txBody>
      </p:sp>
    </p:spTree>
    <p:extLst>
      <p:ext uri="{BB962C8B-B14F-4D97-AF65-F5344CB8AC3E}">
        <p14:creationId xmlns:p14="http://schemas.microsoft.com/office/powerpoint/2010/main" val="14365209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9" indent="-342879" algn="l" defTabSz="9143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8" indent="-228586" algn="l" defTabSz="9143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9"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70"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7 CuadroTexto"/>
          <p:cNvSpPr txBox="1"/>
          <p:nvPr/>
        </p:nvSpPr>
        <p:spPr>
          <a:xfrm>
            <a:off x="8843383" y="6587780"/>
            <a:ext cx="4160969" cy="246175"/>
          </a:xfrm>
          <a:prstGeom prst="rect">
            <a:avLst/>
          </a:prstGeom>
          <a:noFill/>
        </p:spPr>
        <p:txBody>
          <a:bodyPr wrap="square" lIns="91390" tIns="45697" rIns="91390" bIns="45697" rtlCol="0">
            <a:spAutoFit/>
          </a:bodyPr>
          <a:lstStyle/>
          <a:p>
            <a:pPr defTabSz="914342"/>
            <a:r>
              <a:rPr lang="es-ES" sz="1000" dirty="0">
                <a:solidFill>
                  <a:srgbClr val="005783"/>
                </a:solidFill>
                <a:latin typeface="Neo Tech Std" pitchFamily="34" charset="0"/>
              </a:rPr>
              <a:t>Steel &amp; Alloy Gonvarri Steel Services |     </a:t>
            </a:r>
            <a:fld id="{0A262795-9064-409B-99CD-DAAAE8B4A18A}" type="slidenum">
              <a:rPr lang="es-ES" sz="1000" smtClean="0">
                <a:solidFill>
                  <a:srgbClr val="0095F0"/>
                </a:solidFill>
                <a:latin typeface="Neo Tech Std" pitchFamily="34" charset="0"/>
              </a:rPr>
              <a:pPr defTabSz="914342"/>
              <a:t>‹#›</a:t>
            </a:fld>
            <a:r>
              <a:rPr lang="es-ES" sz="1000" dirty="0">
                <a:solidFill>
                  <a:srgbClr val="005783"/>
                </a:solidFill>
                <a:latin typeface="Neo Tech Std" pitchFamily="34" charset="0"/>
              </a:rPr>
              <a:t> </a:t>
            </a:r>
            <a:endParaRPr lang="en-US" sz="1000" dirty="0">
              <a:solidFill>
                <a:srgbClr val="005783"/>
              </a:solidFill>
              <a:latin typeface="Neo Tech Std" pitchFamily="34" charset="0"/>
            </a:endParaRPr>
          </a:p>
        </p:txBody>
      </p:sp>
      <p:pic>
        <p:nvPicPr>
          <p:cNvPr id="3" name="Imagen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1021"/>
            <a:ext cx="12192000" cy="1267740"/>
          </a:xfrm>
          <a:prstGeom prst="rect">
            <a:avLst/>
          </a:prstGeom>
        </p:spPr>
      </p:pic>
      <p:pic>
        <p:nvPicPr>
          <p:cNvPr id="4" name="Picture 3" descr="C:\Users\omarshall\AppData\Local\Microsoft\Windows\Temporary Internet Files\Content.Word\logo_STEEL&amp;ALLOY-blanco.wmf"/>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58109" y="260648"/>
            <a:ext cx="1772308" cy="490140"/>
          </a:xfrm>
          <a:prstGeom prst="rect">
            <a:avLst/>
          </a:prstGeom>
          <a:noFill/>
          <a:ln>
            <a:noFill/>
          </a:ln>
        </p:spPr>
      </p:pic>
      <p:sp>
        <p:nvSpPr>
          <p:cNvPr id="5" name="TextBox 4">
            <a:extLst>
              <a:ext uri="{FF2B5EF4-FFF2-40B4-BE49-F238E27FC236}">
                <a16:creationId xmlns:a16="http://schemas.microsoft.com/office/drawing/2014/main" id="{E921BC0E-2CE9-7040-71FA-99595414135F}"/>
              </a:ext>
            </a:extLst>
          </p:cNvPr>
          <p:cNvSpPr txBox="1"/>
          <p:nvPr userDrawn="1">
            <p:extLst>
              <p:ext uri="{1162E1C5-73C7-4A58-AE30-91384D911F3F}">
                <p184:classification xmlns:p184="http://schemas.microsoft.com/office/powerpoint/2018/4/main" val="ftr"/>
              </p:ext>
            </p:extLst>
          </p:nvPr>
        </p:nvSpPr>
        <p:spPr>
          <a:xfrm>
            <a:off x="4319588" y="6705600"/>
            <a:ext cx="3581400" cy="152400"/>
          </a:xfrm>
          <a:prstGeom prst="rect">
            <a:avLst/>
          </a:prstGeom>
        </p:spPr>
        <p:txBody>
          <a:bodyPr horzOverflow="overflow" lIns="0" tIns="0" rIns="0" bIns="0">
            <a:spAutoFit/>
          </a:bodyPr>
          <a:lstStyle/>
          <a:p>
            <a:pPr algn="l"/>
            <a:r>
              <a:rPr lang="en-GB" sz="1000" dirty="0">
                <a:solidFill>
                  <a:srgbClr val="008000"/>
                </a:solidFill>
                <a:latin typeface="Calibri" panose="020F0502020204030204" pitchFamily="34" charset="0"/>
                <a:cs typeface="Calibri" panose="020F0502020204030204" pitchFamily="34" charset="0"/>
              </a:rPr>
              <a:t>Information is marked as General and belongs to Gonvarri Industries.</a:t>
            </a:r>
          </a:p>
        </p:txBody>
      </p:sp>
    </p:spTree>
    <p:extLst>
      <p:ext uri="{BB962C8B-B14F-4D97-AF65-F5344CB8AC3E}">
        <p14:creationId xmlns:p14="http://schemas.microsoft.com/office/powerpoint/2010/main" val="3678006554"/>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9" indent="-342879" algn="l" defTabSz="9143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8" indent="-228586" algn="l" defTabSz="9143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9"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70"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99A98-3AFF-4BE6-B2B1-02FD44AFF288}"/>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340C4D-62E0-4F02-AB83-C03895E37926}"/>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44B5D-B597-4683-99AA-D40EA2902F09}"/>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57C9A2CF-7546-4D7F-8FBC-0BB1CC2B6CB7}" type="datetimeFigureOut">
              <a:rPr lang="en-US" smtClean="0"/>
              <a:t>1/8/2026</a:t>
            </a:fld>
            <a:endParaRPr lang="en-US" dirty="0"/>
          </a:p>
        </p:txBody>
      </p:sp>
      <p:sp>
        <p:nvSpPr>
          <p:cNvPr id="5" name="Footer Placeholder 4">
            <a:extLst>
              <a:ext uri="{FF2B5EF4-FFF2-40B4-BE49-F238E27FC236}">
                <a16:creationId xmlns:a16="http://schemas.microsoft.com/office/drawing/2014/main" id="{FCB0C547-1557-40F5-B18E-9E5DAD9D4970}"/>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24859C9-F9C1-44C6-A06F-C3DB39F02AB6}"/>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2372A7C-02FC-43AF-A321-F9118A3F65CF}" type="slidenum">
              <a:rPr lang="en-US" smtClean="0"/>
              <a:t>‹#›</a:t>
            </a:fld>
            <a:endParaRPr lang="en-US" dirty="0"/>
          </a:p>
        </p:txBody>
      </p:sp>
      <p:pic>
        <p:nvPicPr>
          <p:cNvPr id="7" name="Imagen 1">
            <a:extLst>
              <a:ext uri="{FF2B5EF4-FFF2-40B4-BE49-F238E27FC236}">
                <a16:creationId xmlns:a16="http://schemas.microsoft.com/office/drawing/2014/main" id="{4F0D4ADC-6AAF-446B-8AC4-1391735A584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021"/>
            <a:ext cx="12192000" cy="1267740"/>
          </a:xfrm>
          <a:prstGeom prst="rect">
            <a:avLst/>
          </a:prstGeom>
        </p:spPr>
      </p:pic>
      <p:sp>
        <p:nvSpPr>
          <p:cNvPr id="8" name="MSIPCMContentMarking" descr="{&quot;HashCode&quot;:1447027955,&quot;Placement&quot;:&quot;Footer&quot;,&quot;Top&quot;:519.343,&quot;Left&quot;:230.490158,&quot;SlideWidth&quot;:780,&quot;SlideHeight&quot;:540}">
            <a:extLst>
              <a:ext uri="{FF2B5EF4-FFF2-40B4-BE49-F238E27FC236}">
                <a16:creationId xmlns:a16="http://schemas.microsoft.com/office/drawing/2014/main" id="{9443248B-6AB7-4479-AFCF-DB17D65AC90E}"/>
              </a:ext>
            </a:extLst>
          </p:cNvPr>
          <p:cNvSpPr txBox="1"/>
          <p:nvPr userDrawn="1"/>
        </p:nvSpPr>
        <p:spPr>
          <a:xfrm>
            <a:off x="3602739" y="6649884"/>
            <a:ext cx="4986523"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dirty="0">
                <a:solidFill>
                  <a:srgbClr val="0000FF"/>
                </a:solidFill>
                <a:latin typeface="Calibri" panose="020F0502020204030204" pitchFamily="34" charset="0"/>
              </a:rPr>
              <a:t>Information is marked as Restricted and belongs to Gonvarri Industries.</a:t>
            </a:r>
          </a:p>
        </p:txBody>
      </p:sp>
    </p:spTree>
    <p:extLst>
      <p:ext uri="{BB962C8B-B14F-4D97-AF65-F5344CB8AC3E}">
        <p14:creationId xmlns:p14="http://schemas.microsoft.com/office/powerpoint/2010/main" val="279410416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Lst>
  <p:hf sldNum="0"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057" y="-594"/>
            <a:ext cx="12193057" cy="6858594"/>
          </a:xfrm>
          <a:prstGeom prst="rect">
            <a:avLst/>
          </a:prstGeom>
        </p:spPr>
      </p:pic>
      <p:sp>
        <p:nvSpPr>
          <p:cNvPr id="6" name="TextBox 5"/>
          <p:cNvSpPr txBox="1"/>
          <p:nvPr/>
        </p:nvSpPr>
        <p:spPr>
          <a:xfrm>
            <a:off x="1237815" y="2365451"/>
            <a:ext cx="10195034" cy="1200329"/>
          </a:xfrm>
          <a:prstGeom prst="rect">
            <a:avLst/>
          </a:prstGeom>
          <a:noFill/>
        </p:spPr>
        <p:txBody>
          <a:bodyPr wrap="square" rtlCol="0">
            <a:spAutoFit/>
          </a:bodyPr>
          <a:lstStyle/>
          <a:p>
            <a:pPr algn="ctr"/>
            <a:r>
              <a:rPr lang="en-GB" sz="7200" b="1" dirty="0">
                <a:solidFill>
                  <a:schemeClr val="bg1"/>
                </a:solidFill>
                <a:latin typeface="Neo Tech Std" panose="020B0504030504040204" pitchFamily="34" charset="0"/>
              </a:rPr>
              <a:t>Cat 4 Tariffs &amp; Quota’s </a:t>
            </a:r>
          </a:p>
        </p:txBody>
      </p:sp>
      <p:pic>
        <p:nvPicPr>
          <p:cNvPr id="8" name="Imagen 5">
            <a:extLst>
              <a:ext uri="{FF2B5EF4-FFF2-40B4-BE49-F238E27FC236}">
                <a16:creationId xmlns:a16="http://schemas.microsoft.com/office/drawing/2014/main" id="{5E140D5B-522F-4B37-BC01-5AEE2187EE18}"/>
              </a:ext>
            </a:extLst>
          </p:cNvPr>
          <p:cNvPicPr>
            <a:picLocks noChangeAspect="1"/>
          </p:cNvPicPr>
          <p:nvPr/>
        </p:nvPicPr>
        <p:blipFill>
          <a:blip r:embed="rId3"/>
          <a:stretch>
            <a:fillRect/>
          </a:stretch>
        </p:blipFill>
        <p:spPr>
          <a:xfrm>
            <a:off x="222817" y="325386"/>
            <a:ext cx="4679950" cy="1500239"/>
          </a:xfrm>
          <a:prstGeom prst="rect">
            <a:avLst/>
          </a:prstGeom>
        </p:spPr>
      </p:pic>
    </p:spTree>
    <p:extLst>
      <p:ext uri="{BB962C8B-B14F-4D97-AF65-F5344CB8AC3E}">
        <p14:creationId xmlns:p14="http://schemas.microsoft.com/office/powerpoint/2010/main" val="179035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2C4FAA-75FF-4A97-8442-A17498AF6D41}"/>
              </a:ext>
            </a:extLst>
          </p:cNvPr>
          <p:cNvSpPr txBox="1"/>
          <p:nvPr/>
        </p:nvSpPr>
        <p:spPr>
          <a:xfrm>
            <a:off x="601165" y="146201"/>
            <a:ext cx="2756332" cy="692497"/>
          </a:xfrm>
          <a:prstGeom prst="rect">
            <a:avLst/>
          </a:prstGeom>
          <a:noFill/>
        </p:spPr>
        <p:txBody>
          <a:bodyPr wrap="none" rtlCol="0">
            <a:spAutoFit/>
          </a:bodyPr>
          <a:lstStyle/>
          <a:p>
            <a:pPr defTabSz="914342"/>
            <a:r>
              <a:rPr lang="en-GB" sz="3900" dirty="0">
                <a:solidFill>
                  <a:prstClr val="white"/>
                </a:solidFill>
                <a:latin typeface="Neo Tech Std" panose="020B0504030504040204" pitchFamily="34" charset="0"/>
              </a:rPr>
              <a:t>Background</a:t>
            </a:r>
          </a:p>
        </p:txBody>
      </p:sp>
      <p:sp>
        <p:nvSpPr>
          <p:cNvPr id="6" name="TextBox 5">
            <a:extLst>
              <a:ext uri="{FF2B5EF4-FFF2-40B4-BE49-F238E27FC236}">
                <a16:creationId xmlns:a16="http://schemas.microsoft.com/office/drawing/2014/main" id="{8FBF7E2A-3F4C-C2AF-C91E-4C27E70C06BF}"/>
              </a:ext>
            </a:extLst>
          </p:cNvPr>
          <p:cNvSpPr txBox="1"/>
          <p:nvPr/>
        </p:nvSpPr>
        <p:spPr>
          <a:xfrm>
            <a:off x="482600" y="1236210"/>
            <a:ext cx="11226800" cy="5355312"/>
          </a:xfrm>
          <a:prstGeom prst="rect">
            <a:avLst/>
          </a:prstGeom>
          <a:noFill/>
        </p:spPr>
        <p:txBody>
          <a:bodyPr wrap="square">
            <a:spAutoFit/>
          </a:bodyPr>
          <a:lstStyle/>
          <a:p>
            <a:pPr>
              <a:buNone/>
            </a:pPr>
            <a:r>
              <a:rPr lang="en-GB" sz="1800" dirty="0">
                <a:effectLst/>
                <a:latin typeface="Calibri" panose="020F0502020204030204" pitchFamily="34" charset="0"/>
                <a:ea typeface="Times New Roman" panose="02020603050405020304" pitchFamily="18" charset="0"/>
              </a:rPr>
              <a:t>Under TWO rules current steel quotas and tariffs expire on 30</a:t>
            </a:r>
            <a:r>
              <a:rPr lang="en-GB" sz="1800" baseline="30000" dirty="0">
                <a:effectLst/>
                <a:latin typeface="Calibri" panose="020F0502020204030204" pitchFamily="34" charset="0"/>
                <a:ea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rPr>
              <a:t> June 2026 and need to be changed</a:t>
            </a:r>
          </a:p>
          <a:p>
            <a:pPr>
              <a:buNone/>
            </a:pPr>
            <a:endParaRPr lang="en-GB" sz="1800" dirty="0">
              <a:effectLst/>
              <a:latin typeface="Times New Roman" panose="02020603050405020304" pitchFamily="18" charset="0"/>
              <a:ea typeface="Times New Roman" panose="02020603050405020304" pitchFamily="18" charset="0"/>
            </a:endParaRPr>
          </a:p>
          <a:p>
            <a:pPr>
              <a:buNone/>
            </a:pPr>
            <a:r>
              <a:rPr lang="en-GB" sz="1800" dirty="0">
                <a:effectLst/>
                <a:latin typeface="Calibri" panose="020F0502020204030204" pitchFamily="34" charset="0"/>
                <a:ea typeface="Times New Roman" panose="02020603050405020304" pitchFamily="18" charset="0"/>
              </a:rPr>
              <a:t>We agree with the broad objective to support the UK by promoting UK steel manufacture, whilst maintaining required imports to support the UK steel market. </a:t>
            </a:r>
            <a:endParaRPr lang="en-GB" sz="1800" dirty="0">
              <a:effectLst/>
              <a:latin typeface="Times New Roman" panose="02020603050405020304" pitchFamily="18" charset="0"/>
              <a:ea typeface="Times New Roman" panose="02020603050405020304" pitchFamily="18" charset="0"/>
            </a:endParaRPr>
          </a:p>
          <a:p>
            <a:pPr>
              <a:buNone/>
            </a:pPr>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buNone/>
            </a:pPr>
            <a:r>
              <a:rPr lang="en-GB" sz="1800" dirty="0">
                <a:effectLst/>
                <a:latin typeface="Calibri" panose="020F0502020204030204" pitchFamily="34" charset="0"/>
                <a:ea typeface="Times New Roman" panose="02020603050405020304" pitchFamily="18" charset="0"/>
              </a:rPr>
              <a:t>We welcome Tata’s investment in Port Talbot and would like to support Tata in creating a world leading </a:t>
            </a:r>
            <a:r>
              <a:rPr lang="en-GB" sz="1800" u="sng" dirty="0">
                <a:effectLst/>
                <a:latin typeface="Calibri" panose="020F0502020204030204" pitchFamily="34" charset="0"/>
                <a:ea typeface="Times New Roman" panose="02020603050405020304" pitchFamily="18" charset="0"/>
              </a:rPr>
              <a:t>competitive and profitable</a:t>
            </a:r>
            <a:r>
              <a:rPr lang="en-GB" sz="1800" dirty="0">
                <a:effectLst/>
                <a:latin typeface="Calibri" panose="020F0502020204030204" pitchFamily="34" charset="0"/>
                <a:ea typeface="Times New Roman" panose="02020603050405020304" pitchFamily="18" charset="0"/>
              </a:rPr>
              <a:t> steel mill. This is what the UK requires and is in the national interest. </a:t>
            </a:r>
            <a:endParaRPr lang="en-GB" sz="1800" dirty="0">
              <a:effectLst/>
              <a:latin typeface="Times New Roman" panose="02020603050405020304" pitchFamily="18" charset="0"/>
              <a:ea typeface="Times New Roman" panose="02020603050405020304" pitchFamily="18" charset="0"/>
            </a:endParaRPr>
          </a:p>
          <a:p>
            <a:pPr>
              <a:buNone/>
            </a:pPr>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buNone/>
            </a:pPr>
            <a:r>
              <a:rPr lang="en-GB" sz="1800" dirty="0">
                <a:effectLst/>
                <a:latin typeface="Calibri" panose="020F0502020204030204" pitchFamily="34" charset="0"/>
                <a:ea typeface="Times New Roman" panose="02020603050405020304" pitchFamily="18" charset="0"/>
              </a:rPr>
              <a:t>Currently the UK imports a substantial proportion of Category 4 products from numerous countries depending on application and price</a:t>
            </a:r>
            <a:r>
              <a:rPr lang="en-GB" dirty="0">
                <a:latin typeface="Calibri" panose="020F0502020204030204" pitchFamily="34" charset="0"/>
                <a:ea typeface="Times New Roman" panose="02020603050405020304" pitchFamily="18" charset="0"/>
              </a:rPr>
              <a:t> these imports are essential to sustain the UK steel market, which employs ten of thousands of people. The downstream steel market is very complex which relies on these imports. </a:t>
            </a:r>
          </a:p>
          <a:p>
            <a:pPr>
              <a:buNone/>
            </a:pPr>
            <a:endParaRPr lang="en-GB" dirty="0">
              <a:latin typeface="Calibri" panose="020F0502020204030204" pitchFamily="34" charset="0"/>
              <a:ea typeface="Times New Roman" panose="02020603050405020304" pitchFamily="18" charset="0"/>
            </a:endParaRPr>
          </a:p>
          <a:p>
            <a:pPr>
              <a:buNone/>
            </a:pPr>
            <a:r>
              <a:rPr lang="en-GB" dirty="0">
                <a:latin typeface="Calibri" panose="020F0502020204030204" pitchFamily="34" charset="0"/>
                <a:ea typeface="Times New Roman" panose="02020603050405020304" pitchFamily="18" charset="0"/>
              </a:rPr>
              <a:t>We agree broadly that the current quota level of circa 1.9m tonnes is too high, based on current market demand of circa 1.4m tonnes, but any reduction should be carried out in a controlled manner due to steel market complexity. </a:t>
            </a:r>
          </a:p>
          <a:p>
            <a:pPr>
              <a:buNone/>
            </a:pPr>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Tata as a steel mill has a higher cost of manufacture making it not as competitive as some foreign mills especially for certain commodity grade products. As well as supporting Tata through quota adjustments the Government </a:t>
            </a:r>
            <a:r>
              <a:rPr lang="en-GB" sz="1800" b="1" u="sng" dirty="0">
                <a:effectLst/>
                <a:latin typeface="Calibri" panose="020F0502020204030204" pitchFamily="34" charset="0"/>
                <a:ea typeface="Times New Roman" panose="02020603050405020304" pitchFamily="18" charset="0"/>
              </a:rPr>
              <a:t>must</a:t>
            </a:r>
            <a:r>
              <a:rPr lang="en-GB" sz="1800" u="sng" dirty="0">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prioritise support to make the mill more globally competitive. Especially related to energy costs as the mill transitions to an EAF furnace. This is essential for the long-term future of UK steel making. </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293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B62ED-C83A-84DE-0433-DA17C79017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DF83B2-0E4A-3733-A684-2447E1282023}"/>
              </a:ext>
            </a:extLst>
          </p:cNvPr>
          <p:cNvSpPr txBox="1"/>
          <p:nvPr/>
        </p:nvSpPr>
        <p:spPr>
          <a:xfrm>
            <a:off x="601165" y="146201"/>
            <a:ext cx="4325223" cy="692497"/>
          </a:xfrm>
          <a:prstGeom prst="rect">
            <a:avLst/>
          </a:prstGeom>
          <a:noFill/>
        </p:spPr>
        <p:txBody>
          <a:bodyPr wrap="none" rtlCol="0">
            <a:spAutoFit/>
          </a:bodyPr>
          <a:lstStyle/>
          <a:p>
            <a:pPr defTabSz="914342"/>
            <a:r>
              <a:rPr lang="en-GB" sz="3900" dirty="0">
                <a:solidFill>
                  <a:prstClr val="white"/>
                </a:solidFill>
                <a:latin typeface="Neo Tech Std" panose="020B0504030504040204" pitchFamily="34" charset="0"/>
              </a:rPr>
              <a:t>Common Principles</a:t>
            </a:r>
          </a:p>
        </p:txBody>
      </p:sp>
      <p:sp>
        <p:nvSpPr>
          <p:cNvPr id="2" name="Rectangle 1">
            <a:extLst>
              <a:ext uri="{FF2B5EF4-FFF2-40B4-BE49-F238E27FC236}">
                <a16:creationId xmlns:a16="http://schemas.microsoft.com/office/drawing/2014/main" id="{67DE929C-259A-D1E2-E7BE-D6E8558DF3A8}"/>
              </a:ext>
            </a:extLst>
          </p:cNvPr>
          <p:cNvSpPr/>
          <p:nvPr/>
        </p:nvSpPr>
        <p:spPr>
          <a:xfrm>
            <a:off x="601165" y="1256687"/>
            <a:ext cx="10520605" cy="5358419"/>
          </a:xfrm>
          <a:prstGeom prst="rect">
            <a:avLst/>
          </a:prstGeom>
          <a:noFill/>
          <a:ln w="19050" cap="flat" cmpd="sng" algn="ctr">
            <a:solidFill>
              <a:srgbClr val="156082">
                <a:shade val="15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Daytona" panose="020B0604030500040204" pitchFamily="34" charset="0"/>
              </a:rPr>
              <a:t>Proposal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0" dirty="0">
              <a:ln>
                <a:noFill/>
              </a:ln>
              <a:solidFill>
                <a:prstClr val="black"/>
              </a:solidFill>
              <a:effectLst/>
              <a:uLnTx/>
              <a:uFillTx/>
              <a:latin typeface="Daytona" panose="020B0604030500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FF0000"/>
                </a:solidFill>
                <a:effectLst/>
                <a:uLnTx/>
                <a:uFillTx/>
                <a:latin typeface="Daytona" panose="020B0604030500040204" pitchFamily="34" charset="0"/>
                <a:ea typeface="+mn-ea"/>
                <a:cs typeface="+mn-cs"/>
              </a:rPr>
              <a:t>Any products that cannot be produced by UK Domestic Steel </a:t>
            </a:r>
            <a:r>
              <a:rPr lang="en-US" sz="1400" b="1" kern="0" dirty="0">
                <a:solidFill>
                  <a:srgbClr val="FF0000"/>
                </a:solidFill>
                <a:latin typeface="Daytona" panose="020B0604030500040204" pitchFamily="34" charset="0"/>
              </a:rPr>
              <a:t>M</a:t>
            </a:r>
            <a:r>
              <a:rPr kumimoji="0" lang="en-US" sz="1400" b="1" i="0" u="none" strike="noStrike" kern="0" cap="none" spc="0" normalizeH="0" baseline="0" noProof="0" dirty="0">
                <a:ln>
                  <a:noFill/>
                </a:ln>
                <a:solidFill>
                  <a:srgbClr val="FF0000"/>
                </a:solidFill>
                <a:effectLst/>
                <a:uLnTx/>
                <a:uFillTx/>
                <a:latin typeface="Daytona" panose="020B0604030500040204" pitchFamily="34" charset="0"/>
                <a:ea typeface="+mn-ea"/>
                <a:cs typeface="+mn-cs"/>
              </a:rPr>
              <a:t>ills should be excluded from quotas. </a:t>
            </a:r>
            <a:r>
              <a:rPr kumimoji="0" lang="en-US" sz="1400" i="0" u="none" strike="noStrike" kern="0" cap="none" spc="0" normalizeH="0" baseline="0" noProof="0" dirty="0">
                <a:ln>
                  <a:noFill/>
                </a:ln>
                <a:effectLst/>
                <a:uLnTx/>
                <a:uFillTx/>
                <a:latin typeface="Daytona" panose="020B0604030500040204" pitchFamily="34" charset="0"/>
                <a:ea typeface="+mn-ea"/>
                <a:cs typeface="+mn-cs"/>
              </a:rPr>
              <a:t>A joint process needs to </a:t>
            </a:r>
            <a:r>
              <a:rPr lang="en-US" sz="1400" kern="0" dirty="0">
                <a:latin typeface="Daytona" panose="020B0604030500040204" pitchFamily="34" charset="0"/>
              </a:rPr>
              <a:t>take place to establish these products Mills/DBT/Downstream (specific conversation around </a:t>
            </a:r>
            <a:r>
              <a:rPr kumimoji="0" lang="en-US" sz="1400" i="0" u="none" strike="noStrike" kern="0" cap="none" spc="0" normalizeH="0" baseline="0" noProof="0" dirty="0">
                <a:ln>
                  <a:noFill/>
                </a:ln>
                <a:effectLst/>
                <a:uLnTx/>
                <a:uFillTx/>
                <a:latin typeface="Daytona" panose="020B0604030500040204" pitchFamily="34" charset="0"/>
                <a:ea typeface="+mn-ea"/>
                <a:cs typeface="+mn-cs"/>
              </a:rPr>
              <a:t>0.35 &gt; 0.65mm Cat4, TATA have the capability to make but issues exists around commercial viability)</a:t>
            </a:r>
            <a:r>
              <a:rPr lang="en-US" sz="1400" kern="0" dirty="0">
                <a:latin typeface="Daytona" panose="020B0604030500040204" pitchFamily="34" charset="0"/>
              </a:rPr>
              <a:t>. This must be completed </a:t>
            </a:r>
            <a:r>
              <a:rPr kumimoji="0" lang="en-US" sz="1400" i="0" u="none" strike="noStrike" kern="0" cap="none" spc="0" normalizeH="0" baseline="0" noProof="0" dirty="0">
                <a:ln>
                  <a:noFill/>
                </a:ln>
                <a:effectLst/>
                <a:uLnTx/>
                <a:uFillTx/>
                <a:latin typeface="Daytona" panose="020B0604030500040204" pitchFamily="34" charset="0"/>
                <a:ea typeface="+mn-ea"/>
                <a:cs typeface="+mn-cs"/>
              </a:rPr>
              <a:t>before the introduction of the revised safeguard measures</a:t>
            </a: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0" cap="none" spc="0" normalizeH="0" baseline="0" noProof="0" dirty="0">
              <a:ln>
                <a:noFill/>
              </a:ln>
              <a:solidFill>
                <a:prstClr val="black"/>
              </a:solidFill>
              <a:effectLst/>
              <a:uLnTx/>
              <a:uFillTx/>
              <a:latin typeface="Daytona" panose="020B060403050004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0" dirty="0">
                <a:solidFill>
                  <a:srgbClr val="FF0000"/>
                </a:solidFill>
                <a:latin typeface="Daytona" panose="020B0604030500040204" pitchFamily="34" charset="0"/>
              </a:rPr>
              <a:t>N</a:t>
            </a:r>
            <a:r>
              <a:rPr kumimoji="0" lang="en-US" sz="1400" b="1" i="0" u="none" strike="noStrike" kern="0" cap="none" spc="0" normalizeH="0" baseline="0" noProof="0" dirty="0" err="1">
                <a:ln>
                  <a:noFill/>
                </a:ln>
                <a:solidFill>
                  <a:srgbClr val="FF0000"/>
                </a:solidFill>
                <a:effectLst/>
                <a:uLnTx/>
                <a:uFillTx/>
                <a:latin typeface="Daytona" panose="020B0604030500040204" pitchFamily="34" charset="0"/>
              </a:rPr>
              <a:t>otice</a:t>
            </a:r>
            <a:r>
              <a:rPr kumimoji="0" lang="en-US" sz="1400" b="1" i="0" u="none" strike="noStrike" kern="0" cap="none" spc="0" normalizeH="0" baseline="0" noProof="0" dirty="0">
                <a:ln>
                  <a:noFill/>
                </a:ln>
                <a:solidFill>
                  <a:srgbClr val="FF0000"/>
                </a:solidFill>
                <a:effectLst/>
                <a:uLnTx/>
                <a:uFillTx/>
                <a:latin typeface="Daytona" panose="020B0604030500040204" pitchFamily="34" charset="0"/>
              </a:rPr>
              <a:t> period of at least 3 months </a:t>
            </a:r>
            <a:r>
              <a:rPr kumimoji="0" lang="en-US" sz="1400" b="0" i="0" u="none" strike="noStrike" kern="0" cap="none" spc="0" normalizeH="0" baseline="0" noProof="0" dirty="0">
                <a:ln>
                  <a:noFill/>
                </a:ln>
                <a:solidFill>
                  <a:prstClr val="black"/>
                </a:solidFill>
                <a:effectLst/>
                <a:uLnTx/>
                <a:uFillTx/>
                <a:latin typeface="Daytona" panose="020B0604030500040204" pitchFamily="34" charset="0"/>
              </a:rPr>
              <a:t>for any quota or tariff process changes. To allow the market to adjust to the change and alter supply routes.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0" dirty="0">
              <a:solidFill>
                <a:prstClr val="black"/>
              </a:solidFill>
              <a:latin typeface="Daytona" panose="020B0604030500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0" dirty="0">
                <a:solidFill>
                  <a:srgbClr val="FF0000"/>
                </a:solidFill>
                <a:latin typeface="Daytona" panose="020B0604030500040204" pitchFamily="34" charset="0"/>
              </a:rPr>
              <a:t>C</a:t>
            </a:r>
            <a:r>
              <a:rPr kumimoji="0" lang="en-US" sz="1400" b="1" i="0" u="none" strike="noStrike" kern="0" cap="none" spc="0" normalizeH="0" baseline="0" noProof="0" dirty="0" err="1">
                <a:ln>
                  <a:noFill/>
                </a:ln>
                <a:solidFill>
                  <a:srgbClr val="FF0000"/>
                </a:solidFill>
                <a:effectLst/>
                <a:uLnTx/>
                <a:uFillTx/>
                <a:latin typeface="Daytona" panose="020B0604030500040204" pitchFamily="34" charset="0"/>
                <a:ea typeface="+mn-ea"/>
                <a:cs typeface="+mn-cs"/>
              </a:rPr>
              <a:t>hanges</a:t>
            </a:r>
            <a:r>
              <a:rPr kumimoji="0" lang="en-US" sz="1400" b="1" i="0" u="none" strike="noStrike" kern="0" cap="none" spc="0" normalizeH="0" baseline="0" noProof="0" dirty="0">
                <a:ln>
                  <a:noFill/>
                </a:ln>
                <a:solidFill>
                  <a:srgbClr val="FF0000"/>
                </a:solidFill>
                <a:effectLst/>
                <a:uLnTx/>
                <a:uFillTx/>
                <a:latin typeface="Daytona" panose="020B0604030500040204" pitchFamily="34" charset="0"/>
                <a:ea typeface="+mn-ea"/>
                <a:cs typeface="+mn-cs"/>
              </a:rPr>
              <a:t> to any Developing Countr</a:t>
            </a:r>
            <a:r>
              <a:rPr lang="en-US" sz="1400" b="1" kern="0" dirty="0">
                <a:solidFill>
                  <a:srgbClr val="FF0000"/>
                </a:solidFill>
                <a:latin typeface="Daytona" panose="020B0604030500040204" pitchFamily="34" charset="0"/>
              </a:rPr>
              <a:t>y</a:t>
            </a:r>
            <a:r>
              <a:rPr kumimoji="0" lang="en-US" sz="1400" b="1" i="0" u="none" strike="noStrike" kern="0" cap="none" spc="0" normalizeH="0" baseline="0" noProof="0" dirty="0">
                <a:ln>
                  <a:noFill/>
                </a:ln>
                <a:solidFill>
                  <a:srgbClr val="FF0000"/>
                </a:solidFill>
                <a:effectLst/>
                <a:uLnTx/>
                <a:uFillTx/>
                <a:latin typeface="Daytona" panose="020B0604030500040204" pitchFamily="34" charset="0"/>
                <a:ea typeface="+mn-ea"/>
                <a:cs typeface="+mn-cs"/>
              </a:rPr>
              <a:t>, again a</a:t>
            </a:r>
            <a:r>
              <a:rPr kumimoji="0" lang="en-US" sz="1400" b="0" i="0" u="none" strike="noStrike" kern="0" cap="none" spc="0" normalizeH="0" baseline="0" noProof="0" dirty="0">
                <a:ln>
                  <a:noFill/>
                </a:ln>
                <a:solidFill>
                  <a:prstClr val="black"/>
                </a:solidFill>
                <a:effectLst/>
                <a:uLnTx/>
                <a:uFillTx/>
                <a:latin typeface="Daytona" panose="020B0604030500040204" pitchFamily="34" charset="0"/>
                <a:ea typeface="+mn-ea"/>
                <a:cs typeface="+mn-cs"/>
              </a:rPr>
              <a:t> </a:t>
            </a:r>
            <a:r>
              <a:rPr kumimoji="0" lang="en-US" sz="1400" b="1" i="0" u="none" strike="noStrike" kern="0" cap="none" spc="0" normalizeH="0" baseline="0" noProof="0" dirty="0">
                <a:ln>
                  <a:noFill/>
                </a:ln>
                <a:solidFill>
                  <a:srgbClr val="FF0000"/>
                </a:solidFill>
                <a:effectLst/>
                <a:uLnTx/>
                <a:uFillTx/>
                <a:latin typeface="Daytona" panose="020B0604030500040204" pitchFamily="34" charset="0"/>
                <a:ea typeface="+mn-ea"/>
                <a:cs typeface="+mn-cs"/>
              </a:rPr>
              <a:t>3 month notice period is required </a:t>
            </a:r>
            <a:r>
              <a:rPr kumimoji="0" lang="en-US" sz="1400" b="0" i="0" u="none" strike="noStrike" kern="0" cap="none" spc="0" normalizeH="0" baseline="0" noProof="0" dirty="0">
                <a:ln>
                  <a:noFill/>
                </a:ln>
                <a:solidFill>
                  <a:prstClr val="black"/>
                </a:solidFill>
                <a:effectLst/>
                <a:uLnTx/>
                <a:uFillTx/>
                <a:latin typeface="Daytona" panose="020B0604030500040204" pitchFamily="34" charset="0"/>
                <a:ea typeface="+mn-ea"/>
                <a:cs typeface="+mn-cs"/>
              </a:rPr>
              <a:t>to allow the market to adjust to the change</a:t>
            </a:r>
            <a:r>
              <a:rPr lang="en-US" sz="1400" kern="0" dirty="0">
                <a:solidFill>
                  <a:prstClr val="black"/>
                </a:solidFill>
                <a:latin typeface="Daytona" panose="020B0604030500040204" pitchFamily="34" charset="0"/>
              </a:rPr>
              <a:t> and later supply routes.</a:t>
            </a:r>
            <a:endParaRPr kumimoji="0" lang="en-US" sz="1400" b="0" i="0" u="none" strike="noStrike" kern="0" cap="none" spc="0" normalizeH="0" baseline="0" noProof="0" dirty="0">
              <a:ln>
                <a:noFill/>
              </a:ln>
              <a:solidFill>
                <a:prstClr val="black"/>
              </a:solidFill>
              <a:effectLst/>
              <a:uLnTx/>
              <a:uFillTx/>
              <a:latin typeface="Daytona" panose="020B060403050004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Daytona" panose="020B0604030500040204" pitchFamily="34" charset="0"/>
            </a:endParaRPr>
          </a:p>
          <a:p>
            <a:pPr marL="285750" indent="-285750">
              <a:buFont typeface="Arial" panose="020B0604020202020204" pitchFamily="34" charset="0"/>
              <a:buChar char="•"/>
              <a:defRPr/>
            </a:pPr>
            <a:r>
              <a:rPr lang="en-US" sz="1400" b="1" kern="0" dirty="0">
                <a:solidFill>
                  <a:srgbClr val="FF0000"/>
                </a:solidFill>
                <a:latin typeface="Daytona" panose="020B0604030500040204" pitchFamily="34" charset="0"/>
              </a:rPr>
              <a:t>Category Country Caps. Propose 40% caps (as per TRA) or de-</a:t>
            </a:r>
            <a:r>
              <a:rPr lang="en-US" sz="1400" b="1" kern="0" dirty="0" err="1">
                <a:solidFill>
                  <a:srgbClr val="FF0000"/>
                </a:solidFill>
                <a:latin typeface="Daytona" panose="020B0604030500040204" pitchFamily="34" charset="0"/>
              </a:rPr>
              <a:t>minimus</a:t>
            </a:r>
            <a:r>
              <a:rPr lang="en-US" sz="1400" b="1" kern="0" dirty="0">
                <a:solidFill>
                  <a:srgbClr val="FF0000"/>
                </a:solidFill>
                <a:latin typeface="Daytona" panose="020B0604030500040204" pitchFamily="34" charset="0"/>
              </a:rPr>
              <a:t> limit of </a:t>
            </a:r>
            <a:r>
              <a:rPr lang="en-US" sz="1400" b="1" kern="0" dirty="0" err="1">
                <a:solidFill>
                  <a:srgbClr val="FF0000"/>
                </a:solidFill>
                <a:latin typeface="Daytona" panose="020B0604030500040204" pitchFamily="34" charset="0"/>
              </a:rPr>
              <a:t>of</a:t>
            </a:r>
            <a:r>
              <a:rPr lang="en-US" sz="1400" b="1" kern="0" dirty="0">
                <a:solidFill>
                  <a:srgbClr val="FF0000"/>
                </a:solidFill>
                <a:latin typeface="Daytona" panose="020B0604030500040204" pitchFamily="34" charset="0"/>
              </a:rPr>
              <a:t> 25kt per quarter per category per country. </a:t>
            </a:r>
            <a:r>
              <a:rPr kumimoji="0" lang="en-US" sz="1400" i="0" u="none" strike="noStrike" kern="0" cap="none" spc="0" normalizeH="0" baseline="0" noProof="0" dirty="0">
                <a:ln>
                  <a:noFill/>
                </a:ln>
                <a:effectLst/>
                <a:uLnTx/>
                <a:uFillTx/>
                <a:latin typeface="Daytona" panose="020B0604030500040204" pitchFamily="34" charset="0"/>
              </a:rPr>
              <a:t>Current country 15% </a:t>
            </a:r>
            <a:r>
              <a:rPr lang="en-US" sz="1400" kern="0" dirty="0">
                <a:latin typeface="Daytona" panose="020B0604030500040204" pitchFamily="34" charset="0"/>
              </a:rPr>
              <a:t>c</a:t>
            </a:r>
            <a:r>
              <a:rPr kumimoji="0" lang="en-US" sz="1400" i="0" u="none" strike="noStrike" kern="0" cap="none" spc="0" normalizeH="0" baseline="0" noProof="0" dirty="0" err="1">
                <a:ln>
                  <a:noFill/>
                </a:ln>
                <a:effectLst/>
                <a:uLnTx/>
                <a:uFillTx/>
                <a:latin typeface="Daytona" panose="020B0604030500040204" pitchFamily="34" charset="0"/>
              </a:rPr>
              <a:t>ategory</a:t>
            </a:r>
            <a:r>
              <a:rPr kumimoji="0" lang="en-US" sz="1400" i="0" u="none" strike="noStrike" kern="0" cap="none" spc="0" normalizeH="0" baseline="0" noProof="0" dirty="0">
                <a:ln>
                  <a:noFill/>
                </a:ln>
                <a:effectLst/>
                <a:uLnTx/>
                <a:uFillTx/>
                <a:latin typeface="Daytona" panose="020B0604030500040204" pitchFamily="34" charset="0"/>
              </a:rPr>
              <a:t> quota caps do not work</a:t>
            </a:r>
            <a:r>
              <a:rPr lang="en-US" sz="1400" kern="0" dirty="0">
                <a:latin typeface="Daytona" panose="020B0604030500040204" pitchFamily="34" charset="0"/>
              </a:rPr>
              <a:t> and are very prohibitive and increase risk of tariffs to the supply chain</a:t>
            </a:r>
            <a:r>
              <a:rPr kumimoji="0" lang="en-US" sz="1400" i="0" u="none" strike="noStrike" kern="0" cap="none" spc="0" normalizeH="0" baseline="0" noProof="0" dirty="0">
                <a:ln>
                  <a:noFill/>
                </a:ln>
                <a:effectLst/>
                <a:uLnTx/>
                <a:uFillTx/>
                <a:latin typeface="Daytona" panose="020B0604030500040204" pitchFamily="34" charset="0"/>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Daytona" panose="020B0604030500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FF0000"/>
                </a:solidFill>
                <a:effectLst/>
                <a:uLnTx/>
                <a:uFillTx/>
                <a:latin typeface="Daytona" panose="020B0604030500040204" pitchFamily="34" charset="0"/>
                <a:ea typeface="+mn-ea"/>
                <a:cs typeface="+mn-cs"/>
              </a:rPr>
              <a:t>Re-instatement and carry over and access to residual quota in quarter 4.  </a:t>
            </a:r>
            <a:r>
              <a:rPr kumimoji="0" lang="en-US" sz="1400" i="0" u="none" strike="noStrike" kern="0" cap="none" spc="0" normalizeH="0" baseline="0" noProof="0" dirty="0">
                <a:ln>
                  <a:noFill/>
                </a:ln>
                <a:effectLst/>
                <a:uLnTx/>
                <a:uFillTx/>
                <a:latin typeface="Daytona" panose="020B0604030500040204" pitchFamily="34" charset="0"/>
                <a:ea typeface="+mn-ea"/>
                <a:cs typeface="+mn-cs"/>
              </a:rPr>
              <a:t>The UK steel market cannot cope with the removal of carry-over and removal of access to the residual quota in the final quarter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prstClr val="black"/>
              </a:solidFill>
              <a:effectLst/>
              <a:uLnTx/>
              <a:uFillTx/>
              <a:latin typeface="Daytona" panose="020B060403050004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0" dirty="0">
                <a:solidFill>
                  <a:srgbClr val="FF0000"/>
                </a:solidFill>
                <a:latin typeface="Daytona" panose="020B0604030500040204" pitchFamily="34" charset="0"/>
              </a:rPr>
              <a:t>Review Process. </a:t>
            </a:r>
            <a:r>
              <a:rPr lang="en-GB" sz="1400" kern="0" dirty="0">
                <a:latin typeface="Daytona" panose="020B0604030500040204" pitchFamily="34" charset="0"/>
              </a:rPr>
              <a:t>Any changes should be subject to an independent review process to make sure the changes are effective for the whole UK steel market, TRA recommended body. </a:t>
            </a:r>
            <a:r>
              <a:rPr lang="en-GB" sz="1600" kern="0" dirty="0">
                <a:solidFill>
                  <a:schemeClr val="bg1"/>
                </a:solidFill>
                <a:latin typeface="Daytona" panose="020B0604030500040204" pitchFamily="34" charset="0"/>
              </a:rPr>
              <a:t>to be developed prior to the initiation of the new quota process</a:t>
            </a:r>
            <a:endParaRPr kumimoji="0" lang="en-GB" sz="1600" i="0" u="none" strike="noStrike" kern="0" cap="none" spc="0" normalizeH="0" baseline="0" noProof="0" dirty="0">
              <a:ln>
                <a:noFill/>
              </a:ln>
              <a:solidFill>
                <a:schemeClr val="bg1"/>
              </a:solidFill>
              <a:effectLst/>
              <a:uLnTx/>
              <a:uFillTx/>
              <a:latin typeface="Daytona" panose="020B0604030500040204" pitchFamily="34" charset="0"/>
            </a:endParaRPr>
          </a:p>
        </p:txBody>
      </p:sp>
    </p:spTree>
    <p:extLst>
      <p:ext uri="{BB962C8B-B14F-4D97-AF65-F5344CB8AC3E}">
        <p14:creationId xmlns:p14="http://schemas.microsoft.com/office/powerpoint/2010/main" val="259143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CCE97-6202-DC04-3ADA-79455A67EDD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8F01F8F-2AA3-F363-00FB-24A05CC41372}"/>
              </a:ext>
            </a:extLst>
          </p:cNvPr>
          <p:cNvSpPr txBox="1"/>
          <p:nvPr/>
        </p:nvSpPr>
        <p:spPr>
          <a:xfrm>
            <a:off x="601165" y="146201"/>
            <a:ext cx="6937477" cy="692497"/>
          </a:xfrm>
          <a:prstGeom prst="rect">
            <a:avLst/>
          </a:prstGeom>
          <a:noFill/>
        </p:spPr>
        <p:txBody>
          <a:bodyPr wrap="none" rtlCol="0">
            <a:spAutoFit/>
          </a:bodyPr>
          <a:lstStyle/>
          <a:p>
            <a:pPr defTabSz="914342"/>
            <a:r>
              <a:rPr lang="en-GB" sz="3900" dirty="0">
                <a:solidFill>
                  <a:prstClr val="white"/>
                </a:solidFill>
                <a:latin typeface="Neo Tech Std" panose="020B0504030504040204" pitchFamily="34" charset="0"/>
              </a:rPr>
              <a:t>CAT 4 – TATA Capabilities HDG </a:t>
            </a:r>
          </a:p>
        </p:txBody>
      </p:sp>
      <p:pic>
        <p:nvPicPr>
          <p:cNvPr id="1026" name="Picture 3">
            <a:extLst>
              <a:ext uri="{FF2B5EF4-FFF2-40B4-BE49-F238E27FC236}">
                <a16:creationId xmlns:a16="http://schemas.microsoft.com/office/drawing/2014/main" id="{4B7A8C84-D39A-1C85-355C-65355A0FA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446" y="1232452"/>
            <a:ext cx="9465641" cy="402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3F255CD-0D7A-5526-F908-91D75164CD04}"/>
              </a:ext>
            </a:extLst>
          </p:cNvPr>
          <p:cNvSpPr txBox="1"/>
          <p:nvPr/>
        </p:nvSpPr>
        <p:spPr>
          <a:xfrm>
            <a:off x="2751483" y="5511470"/>
            <a:ext cx="6689034" cy="1200329"/>
          </a:xfrm>
          <a:prstGeom prst="rect">
            <a:avLst/>
          </a:prstGeom>
          <a:noFill/>
        </p:spPr>
        <p:txBody>
          <a:bodyPr wrap="square" rtlCol="0">
            <a:spAutoFit/>
          </a:bodyPr>
          <a:lstStyle/>
          <a:p>
            <a:r>
              <a:rPr lang="en-GB" dirty="0">
                <a:solidFill>
                  <a:srgbClr val="FF0000"/>
                </a:solidFill>
              </a:rPr>
              <a:t>Tata also cannot make HDG Galvanised product with a coating weight over 275mg or with a width above 1.83m. </a:t>
            </a:r>
          </a:p>
          <a:p>
            <a:r>
              <a:rPr lang="en-GB" dirty="0"/>
              <a:t> </a:t>
            </a:r>
          </a:p>
          <a:p>
            <a:endParaRPr lang="en-GB" dirty="0"/>
          </a:p>
        </p:txBody>
      </p:sp>
    </p:spTree>
    <p:extLst>
      <p:ext uri="{BB962C8B-B14F-4D97-AF65-F5344CB8AC3E}">
        <p14:creationId xmlns:p14="http://schemas.microsoft.com/office/powerpoint/2010/main" val="318688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8ED77-A659-39CB-B088-9A3424A9CCB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774E613-334C-A899-B689-23F5D8C46D98}"/>
              </a:ext>
            </a:extLst>
          </p:cNvPr>
          <p:cNvSpPr txBox="1"/>
          <p:nvPr/>
        </p:nvSpPr>
        <p:spPr>
          <a:xfrm>
            <a:off x="601165" y="146201"/>
            <a:ext cx="6523389" cy="692497"/>
          </a:xfrm>
          <a:prstGeom prst="rect">
            <a:avLst/>
          </a:prstGeom>
          <a:noFill/>
        </p:spPr>
        <p:txBody>
          <a:bodyPr wrap="none" rtlCol="0">
            <a:spAutoFit/>
          </a:bodyPr>
          <a:lstStyle/>
          <a:p>
            <a:pPr defTabSz="914342"/>
            <a:r>
              <a:rPr lang="en-GB" sz="3900" dirty="0">
                <a:solidFill>
                  <a:prstClr val="white"/>
                </a:solidFill>
                <a:latin typeface="Neo Tech Std" panose="020B0504030504040204" pitchFamily="34" charset="0"/>
              </a:rPr>
              <a:t>CAT 4 – Other Steel Products </a:t>
            </a:r>
          </a:p>
        </p:txBody>
      </p:sp>
      <p:sp>
        <p:nvSpPr>
          <p:cNvPr id="5" name="TextBox 4">
            <a:extLst>
              <a:ext uri="{FF2B5EF4-FFF2-40B4-BE49-F238E27FC236}">
                <a16:creationId xmlns:a16="http://schemas.microsoft.com/office/drawing/2014/main" id="{30066589-49FB-0E8A-ACA6-60E12E19E35A}"/>
              </a:ext>
            </a:extLst>
          </p:cNvPr>
          <p:cNvSpPr txBox="1"/>
          <p:nvPr/>
        </p:nvSpPr>
        <p:spPr>
          <a:xfrm>
            <a:off x="1465869" y="2205263"/>
            <a:ext cx="7489287" cy="3139321"/>
          </a:xfrm>
          <a:prstGeom prst="rect">
            <a:avLst/>
          </a:prstGeom>
          <a:noFill/>
        </p:spPr>
        <p:txBody>
          <a:bodyPr wrap="square">
            <a:spAutoFit/>
          </a:bodyPr>
          <a:lstStyle/>
          <a:p>
            <a:r>
              <a:rPr lang="en-GB" dirty="0"/>
              <a:t>List of other essential products that TATA cannot make: </a:t>
            </a:r>
          </a:p>
          <a:p>
            <a:endParaRPr lang="en-GB" dirty="0"/>
          </a:p>
          <a:p>
            <a:r>
              <a:rPr lang="en-GB" dirty="0"/>
              <a:t>Materials the import codes are the same 7210490020 &amp; 7210490030. Except for electro galvanised which is 72103000. </a:t>
            </a:r>
          </a:p>
          <a:p>
            <a:endParaRPr lang="en-GB" dirty="0"/>
          </a:p>
          <a:p>
            <a:pPr lvl="1"/>
            <a:r>
              <a:rPr lang="en-GB" dirty="0"/>
              <a:t>Aluminised Material 		(all products)</a:t>
            </a:r>
          </a:p>
          <a:p>
            <a:pPr lvl="1"/>
            <a:r>
              <a:rPr lang="en-GB" dirty="0"/>
              <a:t>Electro Galvanised material 	(all products) </a:t>
            </a:r>
          </a:p>
          <a:p>
            <a:pPr lvl="1"/>
            <a:r>
              <a:rPr lang="en-GB" dirty="0"/>
              <a:t>Aluzinc material 		(all products)</a:t>
            </a:r>
          </a:p>
          <a:p>
            <a:pPr lvl="1"/>
            <a:r>
              <a:rPr lang="en-GB" dirty="0" err="1"/>
              <a:t>Galfan</a:t>
            </a:r>
            <a:r>
              <a:rPr lang="en-GB" dirty="0"/>
              <a:t> 			(all products)</a:t>
            </a:r>
          </a:p>
          <a:p>
            <a:pPr lvl="1"/>
            <a:r>
              <a:rPr lang="en-GB" dirty="0" err="1"/>
              <a:t>Galveanealled</a:t>
            </a:r>
            <a:r>
              <a:rPr lang="en-GB" dirty="0"/>
              <a:t> 			(all products)</a:t>
            </a:r>
          </a:p>
          <a:p>
            <a:r>
              <a:rPr lang="en-GB" dirty="0"/>
              <a:t> </a:t>
            </a:r>
          </a:p>
        </p:txBody>
      </p:sp>
    </p:spTree>
    <p:extLst>
      <p:ext uri="{BB962C8B-B14F-4D97-AF65-F5344CB8AC3E}">
        <p14:creationId xmlns:p14="http://schemas.microsoft.com/office/powerpoint/2010/main" val="87606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C5C53-F07A-6432-A963-832CD1B4C9F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83F3AC9-C13D-7031-6E87-784DF59858E3}"/>
              </a:ext>
            </a:extLst>
          </p:cNvPr>
          <p:cNvSpPr txBox="1"/>
          <p:nvPr/>
        </p:nvSpPr>
        <p:spPr>
          <a:xfrm>
            <a:off x="601165" y="146201"/>
            <a:ext cx="4225580" cy="692497"/>
          </a:xfrm>
          <a:prstGeom prst="rect">
            <a:avLst/>
          </a:prstGeom>
          <a:noFill/>
        </p:spPr>
        <p:txBody>
          <a:bodyPr wrap="none" rtlCol="0">
            <a:spAutoFit/>
          </a:bodyPr>
          <a:lstStyle/>
          <a:p>
            <a:pPr defTabSz="914342"/>
            <a:r>
              <a:rPr lang="en-GB" sz="3900" dirty="0">
                <a:solidFill>
                  <a:prstClr val="white"/>
                </a:solidFill>
                <a:latin typeface="Neo Tech Std" panose="020B0504030504040204" pitchFamily="34" charset="0"/>
              </a:rPr>
              <a:t>Process Road Map</a:t>
            </a:r>
          </a:p>
        </p:txBody>
      </p:sp>
      <p:sp>
        <p:nvSpPr>
          <p:cNvPr id="3" name="TextBox 2">
            <a:extLst>
              <a:ext uri="{FF2B5EF4-FFF2-40B4-BE49-F238E27FC236}">
                <a16:creationId xmlns:a16="http://schemas.microsoft.com/office/drawing/2014/main" id="{728C83A0-3813-FADD-6498-3FEBEFD861A3}"/>
              </a:ext>
            </a:extLst>
          </p:cNvPr>
          <p:cNvSpPr txBox="1"/>
          <p:nvPr/>
        </p:nvSpPr>
        <p:spPr>
          <a:xfrm>
            <a:off x="528320" y="1401009"/>
            <a:ext cx="10495280" cy="4308872"/>
          </a:xfrm>
          <a:prstGeom prst="rect">
            <a:avLst/>
          </a:prstGeom>
          <a:noFill/>
        </p:spPr>
        <p:txBody>
          <a:bodyPr wrap="square">
            <a:spAutoFit/>
          </a:bodyPr>
          <a:lstStyle/>
          <a:p>
            <a:pPr>
              <a:buNone/>
            </a:pPr>
            <a:r>
              <a:rPr lang="en-GB" sz="2000" b="1" dirty="0">
                <a:effectLst/>
                <a:latin typeface="Calibri" panose="020F0502020204030204" pitchFamily="34" charset="0"/>
                <a:ea typeface="Times New Roman" panose="02020603050405020304" pitchFamily="18" charset="0"/>
              </a:rPr>
              <a:t>Next Steps Road Map</a:t>
            </a:r>
            <a:endParaRPr lang="en-GB" sz="2000" dirty="0">
              <a:effectLst/>
              <a:latin typeface="Times New Roman" panose="02020603050405020304" pitchFamily="18" charset="0"/>
              <a:ea typeface="Times New Roman" panose="02020603050405020304" pitchFamily="18" charset="0"/>
            </a:endParaRPr>
          </a:p>
          <a:p>
            <a:pPr>
              <a:buNone/>
            </a:pPr>
            <a:r>
              <a:rPr lang="en-GB" sz="2000" dirty="0">
                <a:effectLst/>
                <a:latin typeface="Calibri" panose="020F050202020403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en-GB" sz="1800" dirty="0">
                <a:effectLst/>
                <a:latin typeface="Calibri" panose="020F0502020204030204" pitchFamily="34" charset="0"/>
                <a:ea typeface="Calibri" panose="020F0502020204030204" pitchFamily="34" charset="0"/>
                <a:cs typeface="Calibri" panose="020F0502020204030204" pitchFamily="34" charset="0"/>
              </a:rPr>
              <a:t>The DBT agrees with TATA and </a:t>
            </a:r>
            <a:r>
              <a:rPr lang="en-GB" dirty="0">
                <a:latin typeface="Calibri" panose="020F0502020204030204" pitchFamily="34" charset="0"/>
                <a:ea typeface="Calibri" panose="020F0502020204030204" pitchFamily="34" charset="0"/>
                <a:cs typeface="Calibri" panose="020F0502020204030204" pitchFamily="34" charset="0"/>
              </a:rPr>
              <a:t>Down Stream</a:t>
            </a:r>
            <a:r>
              <a:rPr lang="en-GB" sz="1800" dirty="0">
                <a:effectLst/>
                <a:latin typeface="Calibri" panose="020F0502020204030204" pitchFamily="34" charset="0"/>
                <a:ea typeface="Calibri" panose="020F0502020204030204" pitchFamily="34" charset="0"/>
                <a:cs typeface="Calibri" panose="020F0502020204030204" pitchFamily="34" charset="0"/>
              </a:rPr>
              <a:t> Service Sector what TATA can and cannot make, see summary list above. It is very important that there is a discussion around 0.3mm – 0.7mm material, which they have the capability to make. </a:t>
            </a:r>
            <a:r>
              <a:rPr lang="en-GB" dirty="0">
                <a:latin typeface="Calibri" panose="020F0502020204030204" pitchFamily="34" charset="0"/>
                <a:ea typeface="Calibri" panose="020F0502020204030204" pitchFamily="34" charset="0"/>
                <a:cs typeface="Calibri" panose="020F0502020204030204" pitchFamily="34" charset="0"/>
              </a:rPr>
              <a:t>0.5mm is high a volume </a:t>
            </a:r>
            <a:r>
              <a:rPr lang="en-GB" sz="1800" dirty="0">
                <a:effectLst/>
                <a:latin typeface="Calibri" panose="020F0502020204030204" pitchFamily="34" charset="0"/>
                <a:ea typeface="Calibri" panose="020F0502020204030204" pitchFamily="34" charset="0"/>
                <a:cs typeface="Calibri" panose="020F0502020204030204" pitchFamily="34" charset="0"/>
              </a:rPr>
              <a:t>product is vital for construction.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GB" sz="1800" dirty="0">
                <a:effectLst/>
                <a:latin typeface="Calibri" panose="020F0502020204030204" pitchFamily="34" charset="0"/>
                <a:ea typeface="Calibri" panose="020F0502020204030204" pitchFamily="34" charset="0"/>
                <a:cs typeface="Calibri" panose="020F0502020204030204" pitchFamily="34" charset="0"/>
              </a:rPr>
              <a:t>The Commodity codes (HS8 categories) are then changed to highlight materials TATA cannot make. Materials they cannot make are then eliminated from the quota restrictions.</a:t>
            </a:r>
          </a:p>
          <a:p>
            <a:pPr marL="342900" lvl="0" indent="-342900">
              <a:buFont typeface="+mj-lt"/>
              <a:buAutoNum type="arabicParenR"/>
            </a:pPr>
            <a:r>
              <a:rPr lang="en-GB" sz="1800" dirty="0">
                <a:effectLst/>
                <a:latin typeface="Calibri" panose="020F0502020204030204" pitchFamily="34" charset="0"/>
                <a:ea typeface="Calibri" panose="020F0502020204030204" pitchFamily="34" charset="0"/>
                <a:cs typeface="Calibri" panose="020F0502020204030204" pitchFamily="34" charset="0"/>
              </a:rPr>
              <a:t>Country category caps need to be reviewed and agreed as 15% is not workable. Proposal 40%.</a:t>
            </a:r>
          </a:p>
          <a:p>
            <a:pPr marL="342900" lvl="0" indent="-342900">
              <a:buFont typeface="+mj-lt"/>
              <a:buAutoNum type="arabicParenR"/>
            </a:pPr>
            <a:r>
              <a:rPr lang="en-GB" sz="1800" dirty="0">
                <a:effectLst/>
                <a:latin typeface="Calibri" panose="020F0502020204030204" pitchFamily="34" charset="0"/>
                <a:ea typeface="Calibri" panose="020F0502020204030204" pitchFamily="34" charset="0"/>
                <a:cs typeface="Calibri" panose="020F0502020204030204" pitchFamily="34" charset="0"/>
              </a:rPr>
              <a:t>We need to agree how EU, ROW and Developing countries are to be included in the overall quota limits. </a:t>
            </a:r>
          </a:p>
          <a:p>
            <a:pPr marL="342900" indent="-342900">
              <a:buFont typeface="+mj-lt"/>
              <a:buAutoNum type="arabicParenR"/>
            </a:pPr>
            <a:r>
              <a:rPr lang="en-GB" dirty="0">
                <a:latin typeface="Calibri" panose="020F0502020204030204" pitchFamily="34" charset="0"/>
                <a:ea typeface="Calibri" panose="020F0502020204030204" pitchFamily="34" charset="0"/>
                <a:cs typeface="Calibri" panose="020F0502020204030204" pitchFamily="34" charset="0"/>
              </a:rPr>
              <a:t>Once we have established the above parameters that we have to fit into, we can then discuss quota reductions, which broadly look possible but need to be sensible given market complexity.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GB" sz="1800" dirty="0">
                <a:effectLst/>
                <a:latin typeface="Calibri" panose="020F0502020204030204" pitchFamily="34" charset="0"/>
                <a:ea typeface="Calibri" panose="020F0502020204030204" pitchFamily="34" charset="0"/>
                <a:cs typeface="Calibri" panose="020F0502020204030204" pitchFamily="34" charset="0"/>
              </a:rPr>
              <a:t>We recommended that the actions above are carried out in joint meetings with DBT, TATA and the downstream Steel Service Sector. If possible or practical.</a:t>
            </a:r>
          </a:p>
          <a:p>
            <a:pPr marL="342900" lvl="0" indent="-342900">
              <a:buFont typeface="+mj-lt"/>
              <a:buAutoNum type="arabicParenR"/>
            </a:pPr>
            <a:r>
              <a:rPr lang="en-GB" dirty="0">
                <a:latin typeface="Calibri" panose="020F0502020204030204" pitchFamily="34" charset="0"/>
                <a:ea typeface="Calibri" panose="020F0502020204030204" pitchFamily="34" charset="0"/>
                <a:cs typeface="Calibri" panose="020F0502020204030204" pitchFamily="34" charset="0"/>
              </a:rPr>
              <a:t>We need to maintain good communications throughout the process.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lvl="0"/>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846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3 Rectángulo"/>
          <p:cNvSpPr/>
          <p:nvPr/>
        </p:nvSpPr>
        <p:spPr>
          <a:xfrm>
            <a:off x="3359696" y="4354752"/>
            <a:ext cx="4677508" cy="1378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Neo Tech Std Light" panose="020B0304030504040204" pitchFamily="34" charset="0"/>
                <a:ea typeface="Neo Tech Std" pitchFamily="34" charset="0"/>
                <a:cs typeface="Neo Tech Std" pitchFamily="34" charset="0"/>
              </a:rPr>
              <a:t>	</a:t>
            </a:r>
          </a:p>
        </p:txBody>
      </p:sp>
      <p:pic>
        <p:nvPicPr>
          <p:cNvPr id="6" name="Imagen 5">
            <a:extLst>
              <a:ext uri="{FF2B5EF4-FFF2-40B4-BE49-F238E27FC236}">
                <a16:creationId xmlns:a16="http://schemas.microsoft.com/office/drawing/2014/main" id="{A0499A88-FB7F-4AC2-929A-337DC0D62727}"/>
              </a:ext>
            </a:extLst>
          </p:cNvPr>
          <p:cNvPicPr>
            <a:picLocks noChangeAspect="1"/>
          </p:cNvPicPr>
          <p:nvPr/>
        </p:nvPicPr>
        <p:blipFill>
          <a:blip r:embed="rId3"/>
          <a:stretch>
            <a:fillRect/>
          </a:stretch>
        </p:blipFill>
        <p:spPr>
          <a:xfrm>
            <a:off x="1489940" y="1993900"/>
            <a:ext cx="8953500" cy="2870200"/>
          </a:xfrm>
          <a:prstGeom prst="rect">
            <a:avLst/>
          </a:prstGeom>
        </p:spPr>
      </p:pic>
    </p:spTree>
    <p:extLst>
      <p:ext uri="{BB962C8B-B14F-4D97-AF65-F5344CB8AC3E}">
        <p14:creationId xmlns:p14="http://schemas.microsoft.com/office/powerpoint/2010/main" val="3556781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80E48E807ED4AA4BA7BE40CA69573" ma:contentTypeVersion="13" ma:contentTypeDescription="Create a new document." ma:contentTypeScope="" ma:versionID="0b3f299ea80c28f761d08c085df34a65">
  <xsd:schema xmlns:xsd="http://www.w3.org/2001/XMLSchema" xmlns:xs="http://www.w3.org/2001/XMLSchema" xmlns:p="http://schemas.microsoft.com/office/2006/metadata/properties" xmlns:ns1="http://schemas.microsoft.com/sharepoint/v3" xmlns:ns2="ef760887-92d3-413b-b11d-236601df688e" xmlns:ns3="e30f7a5d-8fa8-41c9-ac7a-9b097ed4b6af" targetNamespace="http://schemas.microsoft.com/office/2006/metadata/properties" ma:root="true" ma:fieldsID="29912cf9c89ce1423ec7fe837b583001" ns1:_="" ns2:_="" ns3:_="">
    <xsd:import namespace="http://schemas.microsoft.com/sharepoint/v3"/>
    <xsd:import namespace="ef760887-92d3-413b-b11d-236601df688e"/>
    <xsd:import namespace="e30f7a5d-8fa8-41c9-ac7a-9b097ed4b6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760887-92d3-413b-b11d-236601df68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40df2b-c156-4e70-b773-96d34ab3705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0f7a5d-8fa8-41c9-ac7a-9b097ed4b6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49e4df2-fc7b-40ef-a90a-380ef4425123}" ma:internalName="TaxCatchAll" ma:showField="CatchAllData" ma:web="e30f7a5d-8fa8-41c9-ac7a-9b097ed4b6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f760887-92d3-413b-b11d-236601df688e">
      <Terms xmlns="http://schemas.microsoft.com/office/infopath/2007/PartnerControls"/>
    </lcf76f155ced4ddcb4097134ff3c332f>
    <_ip_UnifiedCompliancePolicyProperties xmlns="http://schemas.microsoft.com/sharepoint/v3" xsi:nil="true"/>
    <TaxCatchAll xmlns="e30f7a5d-8fa8-41c9-ac7a-9b097ed4b6af" xsi:nil="true"/>
  </documentManagement>
</p:properties>
</file>

<file path=customXml/itemProps1.xml><?xml version="1.0" encoding="utf-8"?>
<ds:datastoreItem xmlns:ds="http://schemas.openxmlformats.org/officeDocument/2006/customXml" ds:itemID="{7B30473A-8423-457A-ABAB-3651413D42D4}"/>
</file>

<file path=customXml/itemProps2.xml><?xml version="1.0" encoding="utf-8"?>
<ds:datastoreItem xmlns:ds="http://schemas.openxmlformats.org/officeDocument/2006/customXml" ds:itemID="{8078664B-FFB9-4794-AE45-62F54A675BBB}"/>
</file>

<file path=customXml/itemProps3.xml><?xml version="1.0" encoding="utf-8"?>
<ds:datastoreItem xmlns:ds="http://schemas.openxmlformats.org/officeDocument/2006/customXml" ds:itemID="{15B5CB90-FF59-415A-B55C-C8A5DACD0A75}"/>
</file>

<file path=docMetadata/LabelInfo.xml><?xml version="1.0" encoding="utf-8"?>
<clbl:labelList xmlns:clbl="http://schemas.microsoft.com/office/2020/mipLabelMetadata">
  <clbl:label id="{c6d33051-b04d-4aef-a68e-d8d0e60837d6}" enabled="1" method="Privileged" siteId="{7746325c-0dd0-4e2c-89a7-dd24026d484a}" contentBits="2" removed="0"/>
</clbl:labelList>
</file>

<file path=docProps/app.xml><?xml version="1.0" encoding="utf-8"?>
<Properties xmlns="http://schemas.openxmlformats.org/officeDocument/2006/extended-properties" xmlns:vt="http://schemas.openxmlformats.org/officeDocument/2006/docPropsVTypes">
  <TotalTime>3371</TotalTime>
  <Words>825</Words>
  <Application>Microsoft Office PowerPoint</Application>
  <PresentationFormat>Widescreen</PresentationFormat>
  <Paragraphs>53</Paragraphs>
  <Slides>7</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vt:i4>
      </vt:variant>
    </vt:vector>
  </HeadingPairs>
  <TitlesOfParts>
    <vt:vector size="19" baseType="lpstr">
      <vt:lpstr>Arial</vt:lpstr>
      <vt:lpstr>Calibri</vt:lpstr>
      <vt:lpstr>Calibri Light</vt:lpstr>
      <vt:lpstr>Daytona</vt:lpstr>
      <vt:lpstr>Neo Tech Std</vt:lpstr>
      <vt:lpstr>Neo Tech Std Light</vt:lpstr>
      <vt:lpstr>NeoTech</vt:lpstr>
      <vt:lpstr>Times New Roman</vt:lpstr>
      <vt:lpstr>Office Theme</vt:lpstr>
      <vt:lpstr>3_Tema de Office</vt:lpstr>
      <vt:lpstr>Tema de 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Steel &amp; Alloy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Steventon</dc:creator>
  <cp:lastModifiedBy>Paul Whitehouse</cp:lastModifiedBy>
  <cp:revision>181</cp:revision>
  <cp:lastPrinted>2023-09-11T08:04:50Z</cp:lastPrinted>
  <dcterms:created xsi:type="dcterms:W3CDTF">2018-11-19T16:20:54Z</dcterms:created>
  <dcterms:modified xsi:type="dcterms:W3CDTF">2026-01-08T15:32:40Z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d33051-b04d-4aef-a68e-d8d0e60837d6_Enabled">
    <vt:lpwstr>true</vt:lpwstr>
  </property>
  <property fmtid="{D5CDD505-2E9C-101B-9397-08002B2CF9AE}" pid="3" name="MSIP_Label_c6d33051-b04d-4aef-a68e-d8d0e60837d6_SetDate">
    <vt:lpwstr>2023-10-16T10:01:36Z</vt:lpwstr>
  </property>
  <property fmtid="{D5CDD505-2E9C-101B-9397-08002B2CF9AE}" pid="4" name="MSIP_Label_c6d33051-b04d-4aef-a68e-d8d0e60837d6_Method">
    <vt:lpwstr>Privileged</vt:lpwstr>
  </property>
  <property fmtid="{D5CDD505-2E9C-101B-9397-08002B2CF9AE}" pid="5" name="MSIP_Label_c6d33051-b04d-4aef-a68e-d8d0e60837d6_Name">
    <vt:lpwstr>GI General</vt:lpwstr>
  </property>
  <property fmtid="{D5CDD505-2E9C-101B-9397-08002B2CF9AE}" pid="6" name="MSIP_Label_c6d33051-b04d-4aef-a68e-d8d0e60837d6_SiteId">
    <vt:lpwstr>7746325c-0dd0-4e2c-89a7-dd24026d484a</vt:lpwstr>
  </property>
  <property fmtid="{D5CDD505-2E9C-101B-9397-08002B2CF9AE}" pid="7" name="MSIP_Label_c6d33051-b04d-4aef-a68e-d8d0e60837d6_ActionId">
    <vt:lpwstr>42de8852-d60e-483d-ace9-def37504c7a8</vt:lpwstr>
  </property>
  <property fmtid="{D5CDD505-2E9C-101B-9397-08002B2CF9AE}" pid="8" name="MSIP_Label_c6d33051-b04d-4aef-a68e-d8d0e60837d6_ContentBits">
    <vt:lpwstr>2</vt:lpwstr>
  </property>
  <property fmtid="{D5CDD505-2E9C-101B-9397-08002B2CF9AE}" pid="9" name="ClassificationContentMarkingFooterLocations">
    <vt:lpwstr>Office Theme:8\3_Tema de Office:4\Tema de Office:5</vt:lpwstr>
  </property>
  <property fmtid="{D5CDD505-2E9C-101B-9397-08002B2CF9AE}" pid="10" name="ClassificationContentMarkingFooterText">
    <vt:lpwstr>Information is marked as General and belongs to Gonvarri Industries.</vt:lpwstr>
  </property>
  <property fmtid="{D5CDD505-2E9C-101B-9397-08002B2CF9AE}" pid="11" name="ContentTypeId">
    <vt:lpwstr>0x010100C9280E48E807ED4AA4BA7BE40CA69573</vt:lpwstr>
  </property>
</Properties>
</file>