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2" r:id="rId2"/>
    <p:sldId id="259" r:id="rId3"/>
    <p:sldId id="263" r:id="rId4"/>
    <p:sldId id="264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8BC694-193C-4E6C-9FE1-247F8A6747B7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D6179-7C92-4F73-8BB8-12FDFF79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98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384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581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209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729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6050642" y="0"/>
            <a:ext cx="0" cy="685800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81485" cy="68617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400" baseline="0"/>
            </a:lvl1pPr>
          </a:lstStyle>
          <a:p>
            <a:r>
              <a:rPr lang="en-US" dirty="0"/>
              <a:t>Drag picture to placeholder or click icon to add. 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4D498B6C-2CA0-0748-95AA-FE48D85B9B2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09360" y="6117735"/>
            <a:ext cx="5210175" cy="327025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3" name="Text Placeholder 17">
            <a:extLst>
              <a:ext uri="{FF2B5EF4-FFF2-40B4-BE49-F238E27FC236}">
                <a16:creationId xmlns:a16="http://schemas.microsoft.com/office/drawing/2014/main" id="{8758754B-08E0-FC4E-8687-AB82518896A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0" y="6516687"/>
            <a:ext cx="5210175" cy="25249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Data Classification</a:t>
            </a:r>
          </a:p>
        </p:txBody>
      </p:sp>
      <p:sp>
        <p:nvSpPr>
          <p:cNvPr id="14" name="Title 32">
            <a:extLst>
              <a:ext uri="{FF2B5EF4-FFF2-40B4-BE49-F238E27FC236}">
                <a16:creationId xmlns:a16="http://schemas.microsoft.com/office/drawing/2014/main" id="{399013B4-CB39-7249-B5BF-7ABD684C202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360" y="1292352"/>
            <a:ext cx="5210223" cy="3550726"/>
          </a:xfrm>
        </p:spPr>
        <p:txBody>
          <a:bodyPr anchor="b">
            <a:normAutofit/>
          </a:bodyPr>
          <a:lstStyle>
            <a:lvl1pPr fontAlgn="b">
              <a:lnSpc>
                <a:spcPts val="4800"/>
              </a:lnSpc>
              <a:defRPr sz="48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2045CAA0-F484-9C4A-83DD-AC574DD6891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09360" y="4869059"/>
            <a:ext cx="5210175" cy="994305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ts val="2400"/>
              </a:lnSpc>
              <a:buNone/>
              <a:defRPr sz="2400"/>
            </a:lvl1pPr>
          </a:lstStyle>
          <a:p>
            <a:pPr lvl="0"/>
            <a:r>
              <a:rPr lang="en-US" dirty="0"/>
              <a:t>Presenter Name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B454A8-248D-0947-9C79-0456FFBAC7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09360" y="457200"/>
            <a:ext cx="723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91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2">
            <a:extLst>
              <a:ext uri="{FF2B5EF4-FFF2-40B4-BE49-F238E27FC236}">
                <a16:creationId xmlns:a16="http://schemas.microsoft.com/office/drawing/2014/main" id="{370D13C0-1A33-7C49-B2FC-9B3C93EED0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360" y="1292352"/>
            <a:ext cx="5210223" cy="3550726"/>
          </a:xfrm>
        </p:spPr>
        <p:txBody>
          <a:bodyPr anchor="b">
            <a:normAutofit/>
          </a:bodyPr>
          <a:lstStyle>
            <a:lvl1pPr fontAlgn="b">
              <a:lnSpc>
                <a:spcPts val="4800"/>
              </a:lnSpc>
              <a:defRPr sz="48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B85D6215-A59C-1B4A-ACD9-F168EF58A4D1}"/>
              </a:ext>
            </a:extLst>
          </p:cNvPr>
          <p:cNvSpPr txBox="1">
            <a:spLocks/>
          </p:cNvSpPr>
          <p:nvPr userDrawn="1"/>
        </p:nvSpPr>
        <p:spPr>
          <a:xfrm>
            <a:off x="1174965" y="4533127"/>
            <a:ext cx="4914123" cy="114883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charset="2"/>
              <a:buNone/>
              <a:defRPr sz="2667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189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914377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LucidaGrande" charset="0"/>
              <a:buNone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371566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80000"/>
              <a:buFont typeface="Courier New" charset="0"/>
              <a:buNone/>
              <a:defRPr sz="16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828754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285943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F7C4B312-D0C1-2A4B-BC5A-3FCFB3A1CC2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09360" y="4869059"/>
            <a:ext cx="5210175" cy="994305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ts val="2400"/>
              </a:lnSpc>
              <a:buNone/>
              <a:defRPr sz="2400"/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B08434F-D71C-2B4F-99AE-EA6706E1B6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0" y="6516687"/>
            <a:ext cx="5210175" cy="25249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Data Classification</a:t>
            </a:r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3EE99D1F-3AFC-B649-9FB5-477FF69699E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09360" y="6117735"/>
            <a:ext cx="5210175" cy="327025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B454A8-248D-0947-9C79-0456FFBAC7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09360" y="457200"/>
            <a:ext cx="723900" cy="635000"/>
          </a:xfrm>
          <a:prstGeom prst="rect">
            <a:avLst/>
          </a:prstGeom>
        </p:spPr>
      </p:pic>
      <p:grpSp>
        <p:nvGrpSpPr>
          <p:cNvPr id="3" name="Group 2"/>
          <p:cNvGrpSpPr/>
          <p:nvPr userDrawn="1"/>
        </p:nvGrpSpPr>
        <p:grpSpPr>
          <a:xfrm>
            <a:off x="0" y="1"/>
            <a:ext cx="7192537" cy="6857999"/>
            <a:chOff x="0" y="1"/>
            <a:chExt cx="7192537" cy="6857999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8EF0663D-696D-1141-AC1E-24CA1F276D4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t="5381" b="7529"/>
            <a:stretch/>
          </p:blipFill>
          <p:spPr>
            <a:xfrm>
              <a:off x="0" y="1"/>
              <a:ext cx="6089088" cy="6857999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6188927" y="278780"/>
              <a:ext cx="1003610" cy="8920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72"/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287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48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Data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2447463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48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09600" y="1901825"/>
            <a:ext cx="10972801" cy="44259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/>
            </a:lvl1pPr>
            <a:lvl2pPr marL="457200" indent="0">
              <a:lnSpc>
                <a:spcPct val="100000"/>
              </a:lnSpc>
              <a:buNone/>
              <a:defRPr sz="1800"/>
            </a:lvl2pPr>
            <a:lvl3pPr marL="914400" indent="0">
              <a:lnSpc>
                <a:spcPct val="100000"/>
              </a:lnSpc>
              <a:buNone/>
              <a:defRPr sz="1600"/>
            </a:lvl3pPr>
            <a:lvl4pPr marL="1371600" indent="0">
              <a:lnSpc>
                <a:spcPct val="100000"/>
              </a:lnSpc>
              <a:buNone/>
              <a:defRPr sz="1600"/>
            </a:lvl4pPr>
            <a:lvl5pPr marL="1828800" indent="0">
              <a:lnSpc>
                <a:spcPct val="100000"/>
              </a:lnSpc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Data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09887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5125"/>
            <a:ext cx="10888134" cy="1325563"/>
          </a:xfrm>
        </p:spPr>
        <p:txBody>
          <a:bodyPr/>
          <a:lstStyle>
            <a:lvl1pPr>
              <a:lnSpc>
                <a:spcPts val="48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6215063" y="1901825"/>
            <a:ext cx="5282670" cy="442595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6"/>
          <p:cNvSpPr>
            <a:spLocks noGrp="1"/>
          </p:cNvSpPr>
          <p:nvPr>
            <p:ph sz="quarter" idx="12"/>
          </p:nvPr>
        </p:nvSpPr>
        <p:spPr>
          <a:xfrm>
            <a:off x="609600" y="1901825"/>
            <a:ext cx="5282670" cy="442595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Data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65772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Rectangle 5"/>
          <p:cNvSpPr/>
          <p:nvPr userDrawn="1"/>
        </p:nvSpPr>
        <p:spPr>
          <a:xfrm rot="10800000">
            <a:off x="10150548" y="6472863"/>
            <a:ext cx="2047392" cy="398263"/>
          </a:xfrm>
          <a:custGeom>
            <a:avLst/>
            <a:gdLst>
              <a:gd name="connsiteX0" fmla="*/ 0 w 1803485"/>
              <a:gd name="connsiteY0" fmla="*/ 0 h 354932"/>
              <a:gd name="connsiteX1" fmla="*/ 1803485 w 1803485"/>
              <a:gd name="connsiteY1" fmla="*/ 0 h 354932"/>
              <a:gd name="connsiteX2" fmla="*/ 1803485 w 1803485"/>
              <a:gd name="connsiteY2" fmla="*/ 354932 h 354932"/>
              <a:gd name="connsiteX3" fmla="*/ 0 w 1803485"/>
              <a:gd name="connsiteY3" fmla="*/ 354932 h 354932"/>
              <a:gd name="connsiteX4" fmla="*/ 0 w 1803485"/>
              <a:gd name="connsiteY4" fmla="*/ 0 h 354932"/>
              <a:gd name="connsiteX0" fmla="*/ 0 w 2008025"/>
              <a:gd name="connsiteY0" fmla="*/ 1 h 354933"/>
              <a:gd name="connsiteX1" fmla="*/ 2008025 w 2008025"/>
              <a:gd name="connsiteY1" fmla="*/ 0 h 354933"/>
              <a:gd name="connsiteX2" fmla="*/ 1803485 w 2008025"/>
              <a:gd name="connsiteY2" fmla="*/ 354933 h 354933"/>
              <a:gd name="connsiteX3" fmla="*/ 0 w 2008025"/>
              <a:gd name="connsiteY3" fmla="*/ 354933 h 354933"/>
              <a:gd name="connsiteX4" fmla="*/ 0 w 2008025"/>
              <a:gd name="connsiteY4" fmla="*/ 1 h 35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8025" h="354933">
                <a:moveTo>
                  <a:pt x="0" y="1"/>
                </a:moveTo>
                <a:lnTo>
                  <a:pt x="2008025" y="0"/>
                </a:lnTo>
                <a:lnTo>
                  <a:pt x="1803485" y="354933"/>
                </a:lnTo>
                <a:lnTo>
                  <a:pt x="0" y="354933"/>
                </a:lnTo>
                <a:lnTo>
                  <a:pt x="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72"/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3" name="Slide Number Placeholder 4"/>
          <p:cNvSpPr txBox="1">
            <a:spLocks/>
          </p:cNvSpPr>
          <p:nvPr userDrawn="1"/>
        </p:nvSpPr>
        <p:spPr>
          <a:xfrm>
            <a:off x="11574065" y="6496013"/>
            <a:ext cx="617011" cy="366183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l" defTabSz="685663" rtl="0" eaLnBrk="1" latinLnBrk="0" hangingPunct="1">
              <a:defRPr sz="900" b="0" i="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342831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663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494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326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157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6989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99820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651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19BBCF-6562-0F4B-B1E4-C6BFB9DF245D}" type="slidenum">
              <a:rPr lang="en-US" sz="1333" smtClean="0">
                <a:solidFill>
                  <a:srgbClr val="FFFFFF"/>
                </a:solidFill>
              </a:rPr>
              <a:pPr/>
              <a:t>‹#›</a:t>
            </a:fld>
            <a:endParaRPr lang="en-US" sz="1333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50000"/>
          <a:stretch/>
        </p:blipFill>
        <p:spPr>
          <a:xfrm>
            <a:off x="10565109" y="6622966"/>
            <a:ext cx="765552" cy="206703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11518607" y="6575350"/>
            <a:ext cx="0" cy="209685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Data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593604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/>
          <p:nvPr userDrawn="1"/>
        </p:nvSpPr>
        <p:spPr>
          <a:xfrm rot="10800000">
            <a:off x="10150548" y="6472863"/>
            <a:ext cx="2047392" cy="398263"/>
          </a:xfrm>
          <a:custGeom>
            <a:avLst/>
            <a:gdLst>
              <a:gd name="connsiteX0" fmla="*/ 0 w 1803485"/>
              <a:gd name="connsiteY0" fmla="*/ 0 h 354932"/>
              <a:gd name="connsiteX1" fmla="*/ 1803485 w 1803485"/>
              <a:gd name="connsiteY1" fmla="*/ 0 h 354932"/>
              <a:gd name="connsiteX2" fmla="*/ 1803485 w 1803485"/>
              <a:gd name="connsiteY2" fmla="*/ 354932 h 354932"/>
              <a:gd name="connsiteX3" fmla="*/ 0 w 1803485"/>
              <a:gd name="connsiteY3" fmla="*/ 354932 h 354932"/>
              <a:gd name="connsiteX4" fmla="*/ 0 w 1803485"/>
              <a:gd name="connsiteY4" fmla="*/ 0 h 354932"/>
              <a:gd name="connsiteX0" fmla="*/ 0 w 2008025"/>
              <a:gd name="connsiteY0" fmla="*/ 1 h 354933"/>
              <a:gd name="connsiteX1" fmla="*/ 2008025 w 2008025"/>
              <a:gd name="connsiteY1" fmla="*/ 0 h 354933"/>
              <a:gd name="connsiteX2" fmla="*/ 1803485 w 2008025"/>
              <a:gd name="connsiteY2" fmla="*/ 354933 h 354933"/>
              <a:gd name="connsiteX3" fmla="*/ 0 w 2008025"/>
              <a:gd name="connsiteY3" fmla="*/ 354933 h 354933"/>
              <a:gd name="connsiteX4" fmla="*/ 0 w 2008025"/>
              <a:gd name="connsiteY4" fmla="*/ 1 h 35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8025" h="354933">
                <a:moveTo>
                  <a:pt x="0" y="1"/>
                </a:moveTo>
                <a:lnTo>
                  <a:pt x="2008025" y="0"/>
                </a:lnTo>
                <a:lnTo>
                  <a:pt x="1803485" y="354933"/>
                </a:lnTo>
                <a:lnTo>
                  <a:pt x="0" y="354933"/>
                </a:lnTo>
                <a:lnTo>
                  <a:pt x="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72"/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8" name="Slide Number Placeholder 4"/>
          <p:cNvSpPr txBox="1">
            <a:spLocks/>
          </p:cNvSpPr>
          <p:nvPr userDrawn="1"/>
        </p:nvSpPr>
        <p:spPr>
          <a:xfrm>
            <a:off x="11574065" y="6496013"/>
            <a:ext cx="617011" cy="366183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l" defTabSz="685663" rtl="0" eaLnBrk="1" latinLnBrk="0" hangingPunct="1">
              <a:defRPr sz="900" b="0" i="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342831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663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494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326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157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6989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99820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651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19BBCF-6562-0F4B-B1E4-C6BFB9DF245D}" type="slidenum">
              <a:rPr lang="en-US" sz="1200" smtClean="0">
                <a:solidFill>
                  <a:srgbClr val="FFFFFF"/>
                </a:solidFill>
              </a:rPr>
              <a:pPr/>
              <a:t>‹#›</a:t>
            </a:fld>
            <a:endParaRPr lang="en-US" sz="1200" dirty="0">
              <a:solidFill>
                <a:srgbClr val="FFFF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50000"/>
          <a:stretch/>
        </p:blipFill>
        <p:spPr>
          <a:xfrm>
            <a:off x="10565109" y="6622966"/>
            <a:ext cx="765552" cy="206703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11518607" y="6575350"/>
            <a:ext cx="0" cy="209685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Placeholder 13"/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42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72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6" r:id="rId4"/>
    <p:sldLayoutId id="2147483667" r:id="rId5"/>
    <p:sldLayoutId id="2147483683" r:id="rId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charset="2"/>
        <a:buChar char="§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LucidaGrande" charset="0"/>
        <a:buChar char="-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Courier New" charset="0"/>
        <a:buChar char="o"/>
        <a:defRPr sz="1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6EA7AE31-A9CE-654F-8BA1-6F1C73970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0213" y="1292352"/>
            <a:ext cx="5561656" cy="2136648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Russia / Ukraine Crisis -  Steel Pricing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CE676AB-3795-414A-A55E-5D1467D3D7D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3EC54B31-C25F-5340-A21B-FA418F3CA26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GB" dirty="0"/>
              <a:t>Non Confidential</a:t>
            </a:r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1CFC1BB-223A-6B4B-BE7A-4C61B19AD35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GB"/>
              <a:t>11</a:t>
            </a:r>
            <a:r>
              <a:rPr lang="en-GB" baseline="30000"/>
              <a:t>th</a:t>
            </a:r>
            <a:r>
              <a:rPr lang="en-GB"/>
              <a:t> April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95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7C8ED2-1491-42ED-87B2-5465B8E72C93}"/>
              </a:ext>
            </a:extLst>
          </p:cNvPr>
          <p:cNvSpPr txBox="1"/>
          <p:nvPr/>
        </p:nvSpPr>
        <p:spPr>
          <a:xfrm>
            <a:off x="419099" y="386834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Steel Price Increases Post Russia/Ukraine Crisis</a:t>
            </a:r>
            <a:endParaRPr lang="en-US" sz="2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81EC65-3BC6-4E77-872F-147A9F0066C1}"/>
              </a:ext>
            </a:extLst>
          </p:cNvPr>
          <p:cNvSpPr txBox="1"/>
          <p:nvPr/>
        </p:nvSpPr>
        <p:spPr>
          <a:xfrm>
            <a:off x="419100" y="1238250"/>
            <a:ext cx="1054417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GB" b="1" dirty="0"/>
              <a:t>Influences on steel price increases being experienced via tier 1 supply base : </a:t>
            </a:r>
          </a:p>
          <a:p>
            <a:pPr marL="285750" indent="-285750">
              <a:spcBef>
                <a:spcPts val="1200"/>
              </a:spcBef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dirty="0"/>
              <a:t>Suppliers use a variety of </a:t>
            </a:r>
            <a:r>
              <a:rPr lang="en-US" dirty="0" err="1"/>
              <a:t>stockists</a:t>
            </a:r>
            <a:r>
              <a:rPr lang="en-US" dirty="0"/>
              <a:t> all of which have their own pricing structures</a:t>
            </a:r>
          </a:p>
          <a:p>
            <a:pPr marL="285750" indent="-285750">
              <a:spcBef>
                <a:spcPts val="1200"/>
              </a:spcBef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dirty="0"/>
              <a:t>Suppliers who spot buy will pay more than suppliers who have supply agreements with </a:t>
            </a:r>
            <a:r>
              <a:rPr lang="en-US" dirty="0" err="1"/>
              <a:t>stockists</a:t>
            </a:r>
            <a:r>
              <a:rPr lang="en-US" dirty="0"/>
              <a:t> </a:t>
            </a:r>
          </a:p>
          <a:p>
            <a:pPr marL="285750" indent="-285750">
              <a:spcBef>
                <a:spcPts val="1200"/>
              </a:spcBef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dirty="0"/>
              <a:t>Suppliers who secure steel for a longer period of time can lock in the cost</a:t>
            </a:r>
          </a:p>
          <a:p>
            <a:pPr marL="285750" indent="-285750">
              <a:spcBef>
                <a:spcPts val="1200"/>
              </a:spcBef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dirty="0"/>
              <a:t>When demand outweighs availability the price increases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6A8135-1E23-44F1-B794-805414C28089}"/>
              </a:ext>
            </a:extLst>
          </p:cNvPr>
          <p:cNvSpPr txBox="1"/>
          <p:nvPr/>
        </p:nvSpPr>
        <p:spPr>
          <a:xfrm>
            <a:off x="419099" y="4224397"/>
            <a:ext cx="1054417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GB" b="1" dirty="0"/>
              <a:t>Example</a:t>
            </a:r>
          </a:p>
          <a:p>
            <a:pPr>
              <a:spcBef>
                <a:spcPts val="1200"/>
              </a:spcBef>
            </a:pPr>
            <a:r>
              <a:rPr lang="en-US" dirty="0"/>
              <a:t>S275 is a low carbon steel and is easily machined, welded and formed, making it extremely useful as a general-purpose steel supplied as a hot rolled non alloy steel and used by many of our suppliers.</a:t>
            </a:r>
          </a:p>
          <a:p>
            <a:pPr>
              <a:spcBef>
                <a:spcPts val="1200"/>
              </a:spcBef>
            </a:pPr>
            <a:r>
              <a:rPr lang="en-US" dirty="0"/>
              <a:t>Average increase from pre-Ukraine situation to now is 65% and a further 5 to 10% increase is expected in May according to </a:t>
            </a:r>
            <a:r>
              <a:rPr lang="en-US" dirty="0" err="1"/>
              <a:t>stockists</a:t>
            </a:r>
            <a:r>
              <a:rPr lang="en-US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161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7C8ED2-1491-42ED-87B2-5465B8E72C93}"/>
              </a:ext>
            </a:extLst>
          </p:cNvPr>
          <p:cNvSpPr txBox="1"/>
          <p:nvPr/>
        </p:nvSpPr>
        <p:spPr>
          <a:xfrm>
            <a:off x="419099" y="386834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Steel Price Increases Post Russia/Ukraine Crisis</a:t>
            </a:r>
            <a:endParaRPr lang="en-US" sz="2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81EC65-3BC6-4E77-872F-147A9F0066C1}"/>
              </a:ext>
            </a:extLst>
          </p:cNvPr>
          <p:cNvSpPr txBox="1"/>
          <p:nvPr/>
        </p:nvSpPr>
        <p:spPr>
          <a:xfrm>
            <a:off x="419100" y="1238250"/>
            <a:ext cx="30765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GB" b="1" dirty="0"/>
              <a:t>Price increases imposed by suppliers (£ per ton unless otherwise stated)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CB35CE2-7150-46BF-A736-71B717BE2B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891269"/>
              </p:ext>
            </p:extLst>
          </p:nvPr>
        </p:nvGraphicFramePr>
        <p:xfrm>
          <a:off x="4314824" y="1185641"/>
          <a:ext cx="6872488" cy="5191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44750">
                  <a:extLst>
                    <a:ext uri="{9D8B030D-6E8A-4147-A177-3AD203B41FA5}">
                      <a16:colId xmlns:a16="http://schemas.microsoft.com/office/drawing/2014/main" val="1618750460"/>
                    </a:ext>
                  </a:extLst>
                </a:gridCol>
                <a:gridCol w="1362075">
                  <a:extLst>
                    <a:ext uri="{9D8B030D-6E8A-4147-A177-3AD203B41FA5}">
                      <a16:colId xmlns:a16="http://schemas.microsoft.com/office/drawing/2014/main" val="4064606298"/>
                    </a:ext>
                  </a:extLst>
                </a:gridCol>
                <a:gridCol w="1609725">
                  <a:extLst>
                    <a:ext uri="{9D8B030D-6E8A-4147-A177-3AD203B41FA5}">
                      <a16:colId xmlns:a16="http://schemas.microsoft.com/office/drawing/2014/main" val="817239174"/>
                    </a:ext>
                  </a:extLst>
                </a:gridCol>
                <a:gridCol w="1455938">
                  <a:extLst>
                    <a:ext uri="{9D8B030D-6E8A-4147-A177-3AD203B41FA5}">
                      <a16:colId xmlns:a16="http://schemas.microsoft.com/office/drawing/2014/main" val="7773743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Steel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 March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Post March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% Increase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20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Mild steel CR4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796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Mild Steel S275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645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Mild Steel – galvanised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294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Stainless Steel 304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510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Aluminium 1050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024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Strip/Coil - carbon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753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Heavy Plate - carbon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456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 stock - carbon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491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 stock - SS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282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Tube stock (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metre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- SS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966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S355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494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SS304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216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904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Perforated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399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84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7C8ED2-1491-42ED-87B2-5465B8E72C93}"/>
              </a:ext>
            </a:extLst>
          </p:cNvPr>
          <p:cNvSpPr txBox="1"/>
          <p:nvPr/>
        </p:nvSpPr>
        <p:spPr>
          <a:xfrm>
            <a:off x="419099" y="386834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Steel Price Increases Post Russia/Ukraine Crisis</a:t>
            </a:r>
            <a:endParaRPr lang="en-US" sz="2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81EC65-3BC6-4E77-872F-147A9F0066C1}"/>
              </a:ext>
            </a:extLst>
          </p:cNvPr>
          <p:cNvSpPr txBox="1"/>
          <p:nvPr/>
        </p:nvSpPr>
        <p:spPr>
          <a:xfrm>
            <a:off x="561658" y="1543050"/>
            <a:ext cx="9496425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GB" b="1" dirty="0"/>
              <a:t>Effect on Suppliers and their ability to purchase steel</a:t>
            </a:r>
          </a:p>
          <a:p>
            <a:pPr marL="285750" indent="-285750">
              <a:spcBef>
                <a:spcPts val="1200"/>
              </a:spcBef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GB" dirty="0"/>
              <a:t>Suppliers requesting material purchased is underwritten financially as they buy more or secure more to reduce future risk in availability</a:t>
            </a:r>
          </a:p>
          <a:p>
            <a:pPr marL="285750" indent="-285750">
              <a:spcBef>
                <a:spcPts val="1200"/>
              </a:spcBef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GB" dirty="0"/>
              <a:t>Requests to reduce payment terms to help with cash flow (0 days in extreme cases)</a:t>
            </a:r>
          </a:p>
          <a:p>
            <a:pPr marL="285750" indent="-285750">
              <a:spcBef>
                <a:spcPts val="1200"/>
              </a:spcBef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GB" dirty="0"/>
              <a:t>Requests to pay for material up front (proforma invoicing)</a:t>
            </a:r>
          </a:p>
          <a:p>
            <a:pPr marL="285750" indent="-285750">
              <a:spcBef>
                <a:spcPts val="1200"/>
              </a:spcBef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GB" dirty="0"/>
              <a:t>Supplier credit limits with stockists not increased in line with pricing</a:t>
            </a:r>
          </a:p>
          <a:p>
            <a:pPr marL="285750" indent="-285750">
              <a:spcBef>
                <a:spcPts val="1200"/>
              </a:spcBef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GB" dirty="0"/>
              <a:t>Certain suppliers already in financial difficulty exacerbated by further price increases</a:t>
            </a:r>
          </a:p>
          <a:p>
            <a:pPr marL="285750" indent="-285750">
              <a:spcBef>
                <a:spcPts val="1200"/>
              </a:spcBef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GB" dirty="0"/>
              <a:t>In extreme cases, we the customer </a:t>
            </a:r>
            <a:r>
              <a:rPr lang="en-GB"/>
              <a:t>have needed  </a:t>
            </a:r>
            <a:r>
              <a:rPr lang="en-GB" dirty="0"/>
              <a:t>to buy steel on behalf of a supplier due to all the above reasons </a:t>
            </a:r>
          </a:p>
        </p:txBody>
      </p:sp>
    </p:spTree>
    <p:extLst>
      <p:ext uri="{BB962C8B-B14F-4D97-AF65-F5344CB8AC3E}">
        <p14:creationId xmlns:p14="http://schemas.microsoft.com/office/powerpoint/2010/main" val="1535030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666"/>
          <a:stretch/>
        </p:blipFill>
        <p:spPr>
          <a:xfrm>
            <a:off x="5128683" y="2628900"/>
            <a:ext cx="1780117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396765"/>
      </p:ext>
    </p:extLst>
  </p:cSld>
  <p:clrMapOvr>
    <a:masterClrMapping/>
  </p:clrMapOvr>
</p:sld>
</file>

<file path=ppt/theme/theme1.xml><?xml version="1.0" encoding="utf-8"?>
<a:theme xmlns:a="http://schemas.openxmlformats.org/drawingml/2006/main" name="Cummins 2018">
  <a:themeElements>
    <a:clrScheme name="Launch">
      <a:dk1>
        <a:srgbClr val="000000"/>
      </a:dk1>
      <a:lt1>
        <a:srgbClr val="FFFFFF"/>
      </a:lt1>
      <a:dk2>
        <a:srgbClr val="414141"/>
      </a:dk2>
      <a:lt2>
        <a:srgbClr val="E7E6E6"/>
      </a:lt2>
      <a:accent1>
        <a:srgbClr val="424242"/>
      </a:accent1>
      <a:accent2>
        <a:srgbClr val="DA281C"/>
      </a:accent2>
      <a:accent3>
        <a:srgbClr val="00578A"/>
      </a:accent3>
      <a:accent4>
        <a:srgbClr val="738B1F"/>
      </a:accent4>
      <a:accent5>
        <a:srgbClr val="B4B4B3"/>
      </a:accent5>
      <a:accent6>
        <a:srgbClr val="000000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BS &amp; Corporate 1" id="{7940DA30-8317-4AE8-9037-244288DED107}" vid="{39E5CBCE-E6B4-4DEB-A761-36C2CD08D5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80E48E807ED4AA4BA7BE40CA69573" ma:contentTypeVersion="14" ma:contentTypeDescription="Create a new document." ma:contentTypeScope="" ma:versionID="41ea01d1926dcfac1ce170f61d45a062">
  <xsd:schema xmlns:xsd="http://www.w3.org/2001/XMLSchema" xmlns:xs="http://www.w3.org/2001/XMLSchema" xmlns:p="http://schemas.microsoft.com/office/2006/metadata/properties" xmlns:ns1="http://schemas.microsoft.com/sharepoint/v3" xmlns:ns2="ef760887-92d3-413b-b11d-236601df688e" xmlns:ns3="e30f7a5d-8fa8-41c9-ac7a-9b097ed4b6af" targetNamespace="http://schemas.microsoft.com/office/2006/metadata/properties" ma:root="true" ma:fieldsID="0f615fc2b09bf667a7b594565d090f0d" ns1:_="" ns2:_="" ns3:_="">
    <xsd:import namespace="http://schemas.microsoft.com/sharepoint/v3"/>
    <xsd:import namespace="ef760887-92d3-413b-b11d-236601df688e"/>
    <xsd:import namespace="e30f7a5d-8fa8-41c9-ac7a-9b097ed4b6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760887-92d3-413b-b11d-236601df6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40df2b-c156-4e70-b773-96d34ab370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f7a5d-8fa8-41c9-ac7a-9b097ed4b6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9e4df2-fc7b-40ef-a90a-380ef4425123}" ma:internalName="TaxCatchAll" ma:showField="CatchAllData" ma:web="e30f7a5d-8fa8-41c9-ac7a-9b097ed4b6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ef760887-92d3-413b-b11d-236601df688e">
      <Terms xmlns="http://schemas.microsoft.com/office/infopath/2007/PartnerControls"/>
    </lcf76f155ced4ddcb4097134ff3c332f>
    <_ip_UnifiedCompliancePolicyProperties xmlns="http://schemas.microsoft.com/sharepoint/v3" xsi:nil="true"/>
    <TaxCatchAll xmlns="e30f7a5d-8fa8-41c9-ac7a-9b097ed4b6af" xsi:nil="true"/>
  </documentManagement>
</p:properties>
</file>

<file path=customXml/itemProps1.xml><?xml version="1.0" encoding="utf-8"?>
<ds:datastoreItem xmlns:ds="http://schemas.openxmlformats.org/officeDocument/2006/customXml" ds:itemID="{FC1D2BB7-9624-4E8C-8B60-A24C2623469E}"/>
</file>

<file path=customXml/itemProps2.xml><?xml version="1.0" encoding="utf-8"?>
<ds:datastoreItem xmlns:ds="http://schemas.openxmlformats.org/officeDocument/2006/customXml" ds:itemID="{EB1156B1-B69D-4F52-B06F-CBDAEDA7D399}"/>
</file>

<file path=customXml/itemProps3.xml><?xml version="1.0" encoding="utf-8"?>
<ds:datastoreItem xmlns:ds="http://schemas.openxmlformats.org/officeDocument/2006/customXml" ds:itemID="{3BDD8C9E-A552-4175-9879-7AED542C94C7}"/>
</file>

<file path=docProps/app.xml><?xml version="1.0" encoding="utf-8"?>
<Properties xmlns="http://schemas.openxmlformats.org/officeDocument/2006/extended-properties" xmlns:vt="http://schemas.openxmlformats.org/officeDocument/2006/docPropsVTypes">
  <Template>CBS &amp; Corporate 1</Template>
  <TotalTime>142</TotalTime>
  <Words>372</Words>
  <Application>Microsoft Office PowerPoint</Application>
  <PresentationFormat>Widescreen</PresentationFormat>
  <Paragraphs>82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Courier New</vt:lpstr>
      <vt:lpstr>LucidaGrande</vt:lpstr>
      <vt:lpstr>Wingdings</vt:lpstr>
      <vt:lpstr>Cummins 2018</vt:lpstr>
      <vt:lpstr>Russia / Ukraine Crisis -  Steel Pricing</vt:lpstr>
      <vt:lpstr>PowerPoint Presentation</vt:lpstr>
      <vt:lpstr>PowerPoint Presentation</vt:lpstr>
      <vt:lpstr>PowerPoint Presentation</vt:lpstr>
      <vt:lpstr>PowerPoint Presentation</vt:lpstr>
    </vt:vector>
  </TitlesOfParts>
  <Company>Cummins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Jowett</dc:creator>
  <cp:lastModifiedBy>Graeme R Green</cp:lastModifiedBy>
  <cp:revision>14</cp:revision>
  <dcterms:created xsi:type="dcterms:W3CDTF">2022-04-11T12:00:40Z</dcterms:created>
  <dcterms:modified xsi:type="dcterms:W3CDTF">2022-04-13T10:50:06Z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0x010100C9280E48E807ED4AA4BA7BE40CA69573</vt:lpwstr>
  </property>
</Properties>
</file>