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5916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11521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2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Simplified product flow chart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320040" y="603504"/>
            <a:ext cx="11521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6B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Grangemouth site — chemicals integration overview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320040" y="1188720"/>
            <a:ext cx="1417320" cy="640080"/>
          </a:xfrm>
          <a:prstGeom prst="roundRect">
            <a:avLst>
              <a:gd name="adj" fmla="val 7143"/>
            </a:avLst>
          </a:prstGeom>
          <a:solidFill>
            <a:srgbClr val="5A6B7B"/>
          </a:solidFill>
          <a:ln w="12700">
            <a:solidFill>
              <a:srgbClr val="5A6B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320040" y="1188720"/>
            <a:ext cx="141732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 Sea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20040" y="3017520"/>
            <a:ext cx="1417320" cy="640080"/>
          </a:xfrm>
          <a:prstGeom prst="roundRect">
            <a:avLst>
              <a:gd name="adj" fmla="val 7143"/>
            </a:avLst>
          </a:prstGeom>
          <a:solidFill>
            <a:srgbClr val="5A6B7B"/>
          </a:solidFill>
          <a:ln w="12700">
            <a:solidFill>
              <a:srgbClr val="5A6B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320040" y="3017520"/>
            <a:ext cx="141732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Kinneil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697480" y="1188720"/>
            <a:ext cx="1417320" cy="640080"/>
          </a:xfrm>
          <a:prstGeom prst="roundRect">
            <a:avLst>
              <a:gd name="adj" fmla="val 7143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2697480" y="1188720"/>
            <a:ext cx="141732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Ethane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Tank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697480" y="2651760"/>
            <a:ext cx="1417320" cy="1737360"/>
          </a:xfrm>
          <a:prstGeom prst="roundRect">
            <a:avLst>
              <a:gd name="adj" fmla="val 3226"/>
            </a:avLst>
          </a:prstGeom>
          <a:solidFill>
            <a:srgbClr val="002F5F"/>
          </a:solidFill>
          <a:ln w="12700">
            <a:solidFill>
              <a:srgbClr val="002F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2697480" y="2651760"/>
            <a:ext cx="1417320" cy="1737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KG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Cracker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675120" y="960120"/>
            <a:ext cx="1417320" cy="640080"/>
          </a:xfrm>
          <a:prstGeom prst="roundRect">
            <a:avLst>
              <a:gd name="adj" fmla="val 7143"/>
            </a:avLst>
          </a:prstGeom>
          <a:solidFill>
            <a:schemeClr val="accent2"/>
          </a:solidFill>
          <a:ln w="12700">
            <a:solidFill>
              <a:srgbClr val="002F5F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Innovene 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Polyethylene unit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675120" y="1920240"/>
            <a:ext cx="1417320" cy="640080"/>
          </a:xfrm>
          <a:prstGeom prst="roundRect">
            <a:avLst>
              <a:gd name="adj" fmla="val 7143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6675120" y="1920240"/>
            <a:ext cx="141732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Ethylene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675120" y="3017520"/>
            <a:ext cx="1417320" cy="640080"/>
          </a:xfrm>
          <a:prstGeom prst="roundRect">
            <a:avLst>
              <a:gd name="adj" fmla="val 7143"/>
            </a:avLst>
          </a:prstGeom>
          <a:solidFill>
            <a:srgbClr val="002F5F"/>
          </a:solidFill>
          <a:ln w="12700">
            <a:solidFill>
              <a:srgbClr val="002F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6675120" y="3017520"/>
            <a:ext cx="141732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PP3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Polypropylene unit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675120" y="3977640"/>
            <a:ext cx="1417320" cy="640080"/>
          </a:xfrm>
          <a:prstGeom prst="roundRect">
            <a:avLst>
              <a:gd name="adj" fmla="val 7143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6675120" y="3977640"/>
            <a:ext cx="141732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Propylene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10332720" y="1920240"/>
            <a:ext cx="1417320" cy="640080"/>
          </a:xfrm>
          <a:prstGeom prst="roundRect">
            <a:avLst>
              <a:gd name="adj" fmla="val 7143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10332720" y="1920240"/>
            <a:ext cx="141732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Domestic / </a:t>
            </a:r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Hull Export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0332720" y="1115568"/>
            <a:ext cx="1417320" cy="329184"/>
          </a:xfrm>
          <a:prstGeom prst="roundRect">
            <a:avLst>
              <a:gd name="adj" fmla="val 13889"/>
            </a:avLst>
          </a:prstGeom>
          <a:solidFill>
            <a:srgbClr val="EEF3F8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10332720" y="1115568"/>
            <a:ext cx="1417320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Domestic / Export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10332720" y="3172968"/>
            <a:ext cx="1417320" cy="329184"/>
          </a:xfrm>
          <a:prstGeom prst="roundRect">
            <a:avLst>
              <a:gd name="adj" fmla="val 13889"/>
            </a:avLst>
          </a:prstGeom>
          <a:solidFill>
            <a:srgbClr val="EEF3F8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10332720" y="3172968"/>
            <a:ext cx="1417320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Domestic / Export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10332720" y="4133088"/>
            <a:ext cx="1417320" cy="329184"/>
          </a:xfrm>
          <a:prstGeom prst="roundRect">
            <a:avLst>
              <a:gd name="adj" fmla="val 13889"/>
            </a:avLst>
          </a:prstGeom>
          <a:solidFill>
            <a:srgbClr val="EEF3F8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10332720" y="4133088"/>
            <a:ext cx="1417320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/ Export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10332720" y="5093208"/>
            <a:ext cx="1417320" cy="329184"/>
          </a:xfrm>
          <a:prstGeom prst="roundRect">
            <a:avLst>
              <a:gd name="adj" fmla="val 13889"/>
            </a:avLst>
          </a:prstGeom>
          <a:solidFill>
            <a:srgbClr val="EEF3F8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10332720" y="5093208"/>
            <a:ext cx="1417320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10332720" y="5504688"/>
            <a:ext cx="1417320" cy="329184"/>
          </a:xfrm>
          <a:prstGeom prst="roundRect">
            <a:avLst>
              <a:gd name="adj" fmla="val 13889"/>
            </a:avLst>
          </a:prstGeom>
          <a:solidFill>
            <a:srgbClr val="EEF3F8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9"/>
          <p:cNvSpPr/>
          <p:nvPr/>
        </p:nvSpPr>
        <p:spPr>
          <a:xfrm>
            <a:off x="10332720" y="5504688"/>
            <a:ext cx="1417320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10332720" y="5916168"/>
            <a:ext cx="1417320" cy="329184"/>
          </a:xfrm>
          <a:prstGeom prst="roundRect">
            <a:avLst>
              <a:gd name="adj" fmla="val 13889"/>
            </a:avLst>
          </a:prstGeom>
          <a:solidFill>
            <a:srgbClr val="EEF3F8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10332720" y="5916168"/>
            <a:ext cx="1417320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4754880" y="1161288"/>
            <a:ext cx="1028699" cy="329184"/>
          </a:xfrm>
          <a:prstGeom prst="roundRect">
            <a:avLst>
              <a:gd name="adj" fmla="val 13889"/>
            </a:avLst>
          </a:prstGeom>
          <a:solidFill>
            <a:srgbClr val="EEF3F8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Text 33"/>
          <p:cNvSpPr/>
          <p:nvPr/>
        </p:nvSpPr>
        <p:spPr>
          <a:xfrm>
            <a:off x="4754880" y="1161288"/>
            <a:ext cx="1028699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4754880" y="1527048"/>
            <a:ext cx="1028699" cy="329184"/>
          </a:xfrm>
          <a:prstGeom prst="roundRect">
            <a:avLst>
              <a:gd name="adj" fmla="val 13889"/>
            </a:avLst>
          </a:prstGeom>
          <a:solidFill>
            <a:srgbClr val="EEF3F8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4754880" y="1527048"/>
            <a:ext cx="1119709" cy="3291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1028700" y="1828800"/>
            <a:ext cx="0" cy="1188720"/>
          </a:xfrm>
          <a:prstGeom prst="line">
            <a:avLst/>
          </a:prstGeom>
          <a:noFill/>
          <a:ln w="19050">
            <a:solidFill>
              <a:srgbClr val="34495E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39" name="Text 37"/>
          <p:cNvSpPr/>
          <p:nvPr/>
        </p:nvSpPr>
        <p:spPr>
          <a:xfrm>
            <a:off x="1115568" y="2304288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3449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Crude oil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1737360" y="3154680"/>
            <a:ext cx="960120" cy="0"/>
          </a:xfrm>
          <a:prstGeom prst="line">
            <a:avLst/>
          </a:prstGeom>
          <a:noFill/>
          <a:ln w="19050">
            <a:solidFill>
              <a:srgbClr val="5DADE2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41" name="Shape 39"/>
          <p:cNvSpPr/>
          <p:nvPr/>
        </p:nvSpPr>
        <p:spPr>
          <a:xfrm>
            <a:off x="1737360" y="3383280"/>
            <a:ext cx="960120" cy="0"/>
          </a:xfrm>
          <a:prstGeom prst="line">
            <a:avLst/>
          </a:prstGeom>
          <a:noFill/>
          <a:ln w="19050">
            <a:solidFill>
              <a:srgbClr val="C0392B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42" name="Shape 40"/>
          <p:cNvSpPr/>
          <p:nvPr/>
        </p:nvSpPr>
        <p:spPr>
          <a:xfrm>
            <a:off x="1737360" y="3611880"/>
            <a:ext cx="960120" cy="0"/>
          </a:xfrm>
          <a:prstGeom prst="line">
            <a:avLst/>
          </a:prstGeom>
          <a:noFill/>
          <a:ln w="19050">
            <a:solidFill>
              <a:srgbClr val="D4AC0D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43" name="Text 41"/>
          <p:cNvSpPr/>
          <p:nvPr/>
        </p:nvSpPr>
        <p:spPr>
          <a:xfrm>
            <a:off x="1764792" y="295351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5DA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Dry gas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1764792" y="318211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Propane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1764792" y="341071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D4AC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Butane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1028700" y="3657600"/>
            <a:ext cx="0" cy="640080"/>
          </a:xfrm>
          <a:prstGeom prst="line">
            <a:avLst/>
          </a:prstGeom>
          <a:noFill/>
          <a:ln w="19050">
            <a:solidFill>
              <a:srgbClr val="8B5E3C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47" name="Text 45"/>
          <p:cNvSpPr/>
          <p:nvPr/>
        </p:nvSpPr>
        <p:spPr>
          <a:xfrm>
            <a:off x="384048" y="431596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8B5E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C5 condensate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3406140" y="1828800"/>
            <a:ext cx="0" cy="822960"/>
          </a:xfrm>
          <a:prstGeom prst="line">
            <a:avLst/>
          </a:prstGeom>
          <a:noFill/>
          <a:ln w="19050">
            <a:solidFill>
              <a:srgbClr val="229954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49" name="Text 47"/>
          <p:cNvSpPr/>
          <p:nvPr/>
        </p:nvSpPr>
        <p:spPr>
          <a:xfrm>
            <a:off x="3474720" y="2130552"/>
            <a:ext cx="868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2299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Ethane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4114800" y="1325880"/>
            <a:ext cx="640080" cy="0"/>
          </a:xfrm>
          <a:prstGeom prst="line">
            <a:avLst/>
          </a:prstGeom>
          <a:noFill/>
          <a:ln w="19050">
            <a:solidFill>
              <a:srgbClr val="229954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51" name="Shape 49"/>
          <p:cNvSpPr/>
          <p:nvPr/>
        </p:nvSpPr>
        <p:spPr>
          <a:xfrm>
            <a:off x="4114800" y="1691640"/>
            <a:ext cx="640080" cy="0"/>
          </a:xfrm>
          <a:prstGeom prst="line">
            <a:avLst/>
          </a:prstGeom>
          <a:noFill/>
          <a:ln w="19050">
            <a:solidFill>
              <a:srgbClr val="229954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52" name="Shape 50"/>
          <p:cNvSpPr/>
          <p:nvPr/>
        </p:nvSpPr>
        <p:spPr>
          <a:xfrm>
            <a:off x="4114800" y="2880360"/>
            <a:ext cx="2057400" cy="0"/>
          </a:xfrm>
          <a:prstGeom prst="line">
            <a:avLst/>
          </a:prstGeom>
          <a:noFill/>
          <a:ln w="19050">
            <a:solidFill>
              <a:srgbClr val="1A5FB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3" name="Shape 51"/>
          <p:cNvSpPr/>
          <p:nvPr/>
        </p:nvSpPr>
        <p:spPr>
          <a:xfrm>
            <a:off x="6172200" y="1280160"/>
            <a:ext cx="0" cy="1600200"/>
          </a:xfrm>
          <a:prstGeom prst="line">
            <a:avLst/>
          </a:prstGeom>
          <a:noFill/>
          <a:ln w="19050">
            <a:solidFill>
              <a:srgbClr val="1A5FB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4" name="Shape 52"/>
          <p:cNvSpPr/>
          <p:nvPr/>
        </p:nvSpPr>
        <p:spPr>
          <a:xfrm>
            <a:off x="6172200" y="1280160"/>
            <a:ext cx="502920" cy="0"/>
          </a:xfrm>
          <a:prstGeom prst="line">
            <a:avLst/>
          </a:prstGeom>
          <a:noFill/>
          <a:ln w="19050">
            <a:solidFill>
              <a:srgbClr val="1A5FB4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55" name="Shape 53"/>
          <p:cNvSpPr/>
          <p:nvPr/>
        </p:nvSpPr>
        <p:spPr>
          <a:xfrm>
            <a:off x="6172200" y="2240280"/>
            <a:ext cx="502920" cy="0"/>
          </a:xfrm>
          <a:prstGeom prst="line">
            <a:avLst/>
          </a:prstGeom>
          <a:noFill/>
          <a:ln w="19050">
            <a:solidFill>
              <a:srgbClr val="1A5FB4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56" name="Shape 54"/>
          <p:cNvSpPr/>
          <p:nvPr/>
        </p:nvSpPr>
        <p:spPr>
          <a:xfrm>
            <a:off x="4114800" y="3200400"/>
            <a:ext cx="2240280" cy="0"/>
          </a:xfrm>
          <a:prstGeom prst="line">
            <a:avLst/>
          </a:prstGeom>
          <a:noFill/>
          <a:ln w="19050">
            <a:solidFill>
              <a:srgbClr val="7D3C9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7" name="Shape 55"/>
          <p:cNvSpPr/>
          <p:nvPr/>
        </p:nvSpPr>
        <p:spPr>
          <a:xfrm>
            <a:off x="6355080" y="3200400"/>
            <a:ext cx="0" cy="137160"/>
          </a:xfrm>
          <a:prstGeom prst="line">
            <a:avLst/>
          </a:prstGeom>
          <a:noFill/>
          <a:ln w="19050">
            <a:solidFill>
              <a:srgbClr val="7D3C9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8" name="Shape 56"/>
          <p:cNvSpPr/>
          <p:nvPr/>
        </p:nvSpPr>
        <p:spPr>
          <a:xfrm>
            <a:off x="6355080" y="3337560"/>
            <a:ext cx="320040" cy="0"/>
          </a:xfrm>
          <a:prstGeom prst="line">
            <a:avLst/>
          </a:prstGeom>
          <a:noFill/>
          <a:ln w="19050">
            <a:solidFill>
              <a:srgbClr val="7D3C98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59" name="Shape 57"/>
          <p:cNvSpPr/>
          <p:nvPr/>
        </p:nvSpPr>
        <p:spPr>
          <a:xfrm>
            <a:off x="6355080" y="4297680"/>
            <a:ext cx="320040" cy="0"/>
          </a:xfrm>
          <a:prstGeom prst="line">
            <a:avLst/>
          </a:prstGeom>
          <a:noFill/>
          <a:ln w="19050">
            <a:solidFill>
              <a:srgbClr val="7D3C98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60" name="Shape 58"/>
          <p:cNvSpPr/>
          <p:nvPr/>
        </p:nvSpPr>
        <p:spPr>
          <a:xfrm>
            <a:off x="6355080" y="3200400"/>
            <a:ext cx="0" cy="1097280"/>
          </a:xfrm>
          <a:prstGeom prst="line">
            <a:avLst/>
          </a:prstGeom>
          <a:noFill/>
          <a:ln w="19050">
            <a:solidFill>
              <a:srgbClr val="7D3C9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1" name="Shape 59"/>
          <p:cNvSpPr/>
          <p:nvPr/>
        </p:nvSpPr>
        <p:spPr>
          <a:xfrm>
            <a:off x="4114800" y="3520440"/>
            <a:ext cx="1005840" cy="0"/>
          </a:xfrm>
          <a:prstGeom prst="line">
            <a:avLst/>
          </a:prstGeom>
          <a:noFill/>
          <a:ln w="1905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2" name="Shape 60"/>
          <p:cNvSpPr/>
          <p:nvPr/>
        </p:nvSpPr>
        <p:spPr>
          <a:xfrm>
            <a:off x="5120640" y="3520440"/>
            <a:ext cx="0" cy="1737360"/>
          </a:xfrm>
          <a:prstGeom prst="line">
            <a:avLst/>
          </a:prstGeom>
          <a:noFill/>
          <a:ln w="1905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3" name="Shape 61"/>
          <p:cNvSpPr/>
          <p:nvPr/>
        </p:nvSpPr>
        <p:spPr>
          <a:xfrm>
            <a:off x="5120640" y="5257800"/>
            <a:ext cx="5212080" cy="0"/>
          </a:xfrm>
          <a:prstGeom prst="line">
            <a:avLst/>
          </a:prstGeom>
          <a:noFill/>
          <a:ln w="19050">
            <a:solidFill>
              <a:srgbClr val="E67E22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64" name="Shape 62"/>
          <p:cNvSpPr/>
          <p:nvPr/>
        </p:nvSpPr>
        <p:spPr>
          <a:xfrm>
            <a:off x="4114800" y="3840480"/>
            <a:ext cx="1280160" cy="0"/>
          </a:xfrm>
          <a:prstGeom prst="line">
            <a:avLst/>
          </a:prstGeom>
          <a:noFill/>
          <a:ln w="19050">
            <a:solidFill>
              <a:srgbClr val="90949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5" name="Shape 63"/>
          <p:cNvSpPr/>
          <p:nvPr/>
        </p:nvSpPr>
        <p:spPr>
          <a:xfrm>
            <a:off x="5394960" y="3840480"/>
            <a:ext cx="0" cy="1828800"/>
          </a:xfrm>
          <a:prstGeom prst="line">
            <a:avLst/>
          </a:prstGeom>
          <a:noFill/>
          <a:ln w="19050">
            <a:solidFill>
              <a:srgbClr val="90949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6" name="Shape 64"/>
          <p:cNvSpPr/>
          <p:nvPr/>
        </p:nvSpPr>
        <p:spPr>
          <a:xfrm>
            <a:off x="5394960" y="5669280"/>
            <a:ext cx="4937760" cy="0"/>
          </a:xfrm>
          <a:prstGeom prst="line">
            <a:avLst/>
          </a:prstGeom>
          <a:noFill/>
          <a:ln w="19050">
            <a:solidFill>
              <a:srgbClr val="909497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67" name="Shape 65"/>
          <p:cNvSpPr/>
          <p:nvPr/>
        </p:nvSpPr>
        <p:spPr>
          <a:xfrm>
            <a:off x="4114800" y="4160520"/>
            <a:ext cx="1554480" cy="0"/>
          </a:xfrm>
          <a:prstGeom prst="line">
            <a:avLst/>
          </a:prstGeom>
          <a:noFill/>
          <a:ln w="19050">
            <a:solidFill>
              <a:srgbClr val="515A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8" name="Shape 66"/>
          <p:cNvSpPr/>
          <p:nvPr/>
        </p:nvSpPr>
        <p:spPr>
          <a:xfrm>
            <a:off x="5669280" y="4160520"/>
            <a:ext cx="0" cy="1920240"/>
          </a:xfrm>
          <a:prstGeom prst="line">
            <a:avLst/>
          </a:prstGeom>
          <a:noFill/>
          <a:ln w="19050">
            <a:solidFill>
              <a:srgbClr val="515A5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9" name="Shape 67"/>
          <p:cNvSpPr/>
          <p:nvPr/>
        </p:nvSpPr>
        <p:spPr>
          <a:xfrm>
            <a:off x="5669280" y="6080760"/>
            <a:ext cx="4663440" cy="0"/>
          </a:xfrm>
          <a:prstGeom prst="line">
            <a:avLst/>
          </a:prstGeom>
          <a:noFill/>
          <a:ln w="19050">
            <a:solidFill>
              <a:srgbClr val="515A5A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70" name="Text 68"/>
          <p:cNvSpPr/>
          <p:nvPr/>
        </p:nvSpPr>
        <p:spPr>
          <a:xfrm>
            <a:off x="4187952" y="2679192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A5F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Ethylene</a:t>
            </a:r>
            <a:endParaRPr lang="en-US" sz="850" dirty="0"/>
          </a:p>
        </p:txBody>
      </p:sp>
      <p:sp>
        <p:nvSpPr>
          <p:cNvPr id="71" name="Text 69"/>
          <p:cNvSpPr/>
          <p:nvPr/>
        </p:nvSpPr>
        <p:spPr>
          <a:xfrm>
            <a:off x="4187952" y="2999232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7D3C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Propylene</a:t>
            </a:r>
            <a:endParaRPr lang="en-US" sz="850" dirty="0"/>
          </a:p>
        </p:txBody>
      </p:sp>
      <p:sp>
        <p:nvSpPr>
          <p:cNvPr id="72" name="Text 70"/>
          <p:cNvSpPr/>
          <p:nvPr/>
        </p:nvSpPr>
        <p:spPr>
          <a:xfrm>
            <a:off x="4187952" y="3319272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Raw C4s</a:t>
            </a:r>
            <a:endParaRPr lang="en-US" sz="850" dirty="0"/>
          </a:p>
        </p:txBody>
      </p:sp>
      <p:sp>
        <p:nvSpPr>
          <p:cNvPr id="73" name="Text 71"/>
          <p:cNvSpPr/>
          <p:nvPr/>
        </p:nvSpPr>
        <p:spPr>
          <a:xfrm>
            <a:off x="4187952" y="3639312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9094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Raw gasoline</a:t>
            </a:r>
            <a:endParaRPr lang="en-US" sz="850" dirty="0"/>
          </a:p>
        </p:txBody>
      </p:sp>
      <p:sp>
        <p:nvSpPr>
          <p:cNvPr id="74" name="Text 72"/>
          <p:cNvSpPr/>
          <p:nvPr/>
        </p:nvSpPr>
        <p:spPr>
          <a:xfrm>
            <a:off x="4187952" y="3959352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51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DAC</a:t>
            </a:r>
            <a:endParaRPr lang="en-US" sz="850" dirty="0"/>
          </a:p>
        </p:txBody>
      </p:sp>
      <p:sp>
        <p:nvSpPr>
          <p:cNvPr id="75" name="Shape 73"/>
          <p:cNvSpPr/>
          <p:nvPr/>
        </p:nvSpPr>
        <p:spPr>
          <a:xfrm>
            <a:off x="8092440" y="1280160"/>
            <a:ext cx="2240280" cy="0"/>
          </a:xfrm>
          <a:prstGeom prst="line">
            <a:avLst/>
          </a:prstGeom>
          <a:noFill/>
          <a:ln w="19050">
            <a:solidFill>
              <a:srgbClr val="002F5F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76" name="Shape 74"/>
          <p:cNvSpPr/>
          <p:nvPr/>
        </p:nvSpPr>
        <p:spPr>
          <a:xfrm>
            <a:off x="8092440" y="2240280"/>
            <a:ext cx="2240280" cy="0"/>
          </a:xfrm>
          <a:prstGeom prst="line">
            <a:avLst/>
          </a:prstGeom>
          <a:noFill/>
          <a:ln w="19050">
            <a:solidFill>
              <a:srgbClr val="1A5FB4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77" name="Shape 75"/>
          <p:cNvSpPr/>
          <p:nvPr/>
        </p:nvSpPr>
        <p:spPr>
          <a:xfrm>
            <a:off x="8092440" y="3337560"/>
            <a:ext cx="2240280" cy="0"/>
          </a:xfrm>
          <a:prstGeom prst="line">
            <a:avLst/>
          </a:prstGeom>
          <a:noFill/>
          <a:ln w="19050">
            <a:solidFill>
              <a:srgbClr val="117A65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78" name="Shape 76"/>
          <p:cNvSpPr/>
          <p:nvPr/>
        </p:nvSpPr>
        <p:spPr>
          <a:xfrm>
            <a:off x="8092440" y="4297680"/>
            <a:ext cx="2240280" cy="0"/>
          </a:xfrm>
          <a:prstGeom prst="line">
            <a:avLst/>
          </a:prstGeom>
          <a:noFill/>
          <a:ln w="19050">
            <a:solidFill>
              <a:srgbClr val="7D3C98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79" name="Text 77"/>
          <p:cNvSpPr/>
          <p:nvPr/>
        </p:nvSpPr>
        <p:spPr>
          <a:xfrm>
            <a:off x="8549640" y="1078992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02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Polyethylene</a:t>
            </a:r>
            <a:endParaRPr lang="en-US" sz="850" dirty="0"/>
          </a:p>
        </p:txBody>
      </p:sp>
      <p:sp>
        <p:nvSpPr>
          <p:cNvPr id="80" name="Text 78"/>
          <p:cNvSpPr/>
          <p:nvPr/>
        </p:nvSpPr>
        <p:spPr>
          <a:xfrm>
            <a:off x="8549640" y="3136392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117A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Polypropylene</a:t>
            </a:r>
            <a:endParaRPr lang="en-US" sz="850" dirty="0"/>
          </a:p>
        </p:txBody>
      </p:sp>
      <p:sp>
        <p:nvSpPr>
          <p:cNvPr id="81" name="Text 79"/>
          <p:cNvSpPr/>
          <p:nvPr/>
        </p:nvSpPr>
        <p:spPr>
          <a:xfrm>
            <a:off x="320040" y="602382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2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</a:t>
            </a:r>
            <a:endParaRPr lang="en-US" sz="950" dirty="0"/>
          </a:p>
        </p:txBody>
      </p:sp>
      <p:sp>
        <p:nvSpPr>
          <p:cNvPr id="82" name="Shape 80"/>
          <p:cNvSpPr/>
          <p:nvPr/>
        </p:nvSpPr>
        <p:spPr>
          <a:xfrm>
            <a:off x="320040" y="6279854"/>
            <a:ext cx="274320" cy="182880"/>
          </a:xfrm>
          <a:prstGeom prst="roundRect">
            <a:avLst>
              <a:gd name="adj" fmla="val 15000"/>
            </a:avLst>
          </a:prstGeom>
          <a:solidFill>
            <a:srgbClr val="5A6B7B"/>
          </a:solidFill>
          <a:ln w="12700">
            <a:solidFill>
              <a:srgbClr val="5A6B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3" name="Text 81"/>
          <p:cNvSpPr/>
          <p:nvPr/>
        </p:nvSpPr>
        <p:spPr>
          <a:xfrm>
            <a:off x="667512" y="6243278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/ upstream</a:t>
            </a:r>
            <a:endParaRPr lang="en-US" sz="900" dirty="0"/>
          </a:p>
        </p:txBody>
      </p:sp>
      <p:sp>
        <p:nvSpPr>
          <p:cNvPr id="84" name="Shape 82"/>
          <p:cNvSpPr/>
          <p:nvPr/>
        </p:nvSpPr>
        <p:spPr>
          <a:xfrm>
            <a:off x="2468880" y="6279854"/>
            <a:ext cx="274320" cy="182880"/>
          </a:xfrm>
          <a:prstGeom prst="roundRect">
            <a:avLst>
              <a:gd name="adj" fmla="val 15000"/>
            </a:avLst>
          </a:prstGeom>
          <a:solidFill>
            <a:srgbClr val="002F5F"/>
          </a:solidFill>
          <a:ln w="12700">
            <a:solidFill>
              <a:srgbClr val="002F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5" name="Text 83"/>
          <p:cNvSpPr/>
          <p:nvPr/>
        </p:nvSpPr>
        <p:spPr>
          <a:xfrm>
            <a:off x="2816352" y="6243278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 unit</a:t>
            </a:r>
            <a:endParaRPr lang="en-US" sz="900" dirty="0"/>
          </a:p>
        </p:txBody>
      </p:sp>
      <p:sp>
        <p:nvSpPr>
          <p:cNvPr id="86" name="Shape 84"/>
          <p:cNvSpPr/>
          <p:nvPr/>
        </p:nvSpPr>
        <p:spPr>
          <a:xfrm>
            <a:off x="4617720" y="6279854"/>
            <a:ext cx="274320" cy="182880"/>
          </a:xfrm>
          <a:prstGeom prst="roundRect">
            <a:avLst>
              <a:gd name="adj" fmla="val 15000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7" name="Text 85"/>
          <p:cNvSpPr/>
          <p:nvPr/>
        </p:nvSpPr>
        <p:spPr>
          <a:xfrm>
            <a:off x="4965192" y="6243278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&amp; logistics</a:t>
            </a:r>
            <a:endParaRPr lang="en-US" sz="900" dirty="0"/>
          </a:p>
        </p:txBody>
      </p:sp>
      <p:sp>
        <p:nvSpPr>
          <p:cNvPr id="88" name="Shape 86"/>
          <p:cNvSpPr/>
          <p:nvPr/>
        </p:nvSpPr>
        <p:spPr>
          <a:xfrm>
            <a:off x="6766560" y="6279854"/>
            <a:ext cx="274320" cy="182880"/>
          </a:xfrm>
          <a:prstGeom prst="roundRect">
            <a:avLst>
              <a:gd name="adj" fmla="val 15000"/>
            </a:avLst>
          </a:prstGeom>
          <a:solidFill>
            <a:srgbClr val="EEF3F8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9" name="Text 87"/>
          <p:cNvSpPr/>
          <p:nvPr/>
        </p:nvSpPr>
        <p:spPr>
          <a:xfrm>
            <a:off x="7114032" y="6243278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/ export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280E48E807ED4AA4BA7BE40CA69573" ma:contentTypeVersion="14" ma:contentTypeDescription="Create a new document." ma:contentTypeScope="" ma:versionID="41ea01d1926dcfac1ce170f61d45a062">
  <xsd:schema xmlns:xsd="http://www.w3.org/2001/XMLSchema" xmlns:xs="http://www.w3.org/2001/XMLSchema" xmlns:p="http://schemas.microsoft.com/office/2006/metadata/properties" xmlns:ns1="http://schemas.microsoft.com/sharepoint/v3" xmlns:ns2="ef760887-92d3-413b-b11d-236601df688e" xmlns:ns3="e30f7a5d-8fa8-41c9-ac7a-9b097ed4b6af" targetNamespace="http://schemas.microsoft.com/office/2006/metadata/properties" ma:root="true" ma:fieldsID="0f615fc2b09bf667a7b594565d090f0d" ns1:_="" ns2:_="" ns3:_="">
    <xsd:import namespace="http://schemas.microsoft.com/sharepoint/v3"/>
    <xsd:import namespace="ef760887-92d3-413b-b11d-236601df688e"/>
    <xsd:import namespace="e30f7a5d-8fa8-41c9-ac7a-9b097ed4b6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760887-92d3-413b-b11d-236601df68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40df2b-c156-4e70-b773-96d34ab370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0f7a5d-8fa8-41c9-ac7a-9b097ed4b6a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49e4df2-fc7b-40ef-a90a-380ef4425123}" ma:internalName="TaxCatchAll" ma:showField="CatchAllData" ma:web="e30f7a5d-8fa8-41c9-ac7a-9b097ed4b6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ef760887-92d3-413b-b11d-236601df688e">
      <Terms xmlns="http://schemas.microsoft.com/office/infopath/2007/PartnerControls"/>
    </lcf76f155ced4ddcb4097134ff3c332f>
    <_ip_UnifiedCompliancePolicyProperties xmlns="http://schemas.microsoft.com/sharepoint/v3" xsi:nil="true"/>
    <TaxCatchAll xmlns="e30f7a5d-8fa8-41c9-ac7a-9b097ed4b6af" xsi:nil="true"/>
  </documentManagement>
</p:properties>
</file>

<file path=customXml/itemProps1.xml><?xml version="1.0" encoding="utf-8"?>
<ds:datastoreItem xmlns:ds="http://schemas.openxmlformats.org/officeDocument/2006/customXml" ds:itemID="{96716A01-BE94-41CC-ADD4-F83EF255EE22}"/>
</file>

<file path=customXml/itemProps2.xml><?xml version="1.0" encoding="utf-8"?>
<ds:datastoreItem xmlns:ds="http://schemas.openxmlformats.org/officeDocument/2006/customXml" ds:itemID="{D1C12799-4102-4CDF-A160-09C93BDD766B}"/>
</file>

<file path=customXml/itemProps3.xml><?xml version="1.0" encoding="utf-8"?>
<ds:datastoreItem xmlns:ds="http://schemas.openxmlformats.org/officeDocument/2006/customXml" ds:itemID="{0FF85F4F-3DCE-462A-9146-17BB2B6AA9FD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78</Words>
  <PresentationFormat>Widescreen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2026-07-29T13:00:18Z</dcterms:created>
  <dcterms:modified xsi:type="dcterms:W3CDTF">2026-07-29T13:10:29Z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0x010100C9280E48E807ED4AA4BA7BE40CA69573</vt:lpwstr>
  </property>
</Properties>
</file>