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2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Associated companies — relationship to INEOS O&amp;P UK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57200" y="676656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 of each associated company to the production, supply, sale and distribution of the like goods (LLDPE).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3840480" cy="347472"/>
          </a:xfrm>
          <a:prstGeom prst="roundRect">
            <a:avLst>
              <a:gd name="adj" fmla="val 13158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365760" y="1097280"/>
            <a:ext cx="384048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Feedstock, raw materials &amp; catalyst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65760" y="1517904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65760" y="1517904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Europe AG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Feedstock supplier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377440" y="1517904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377440" y="1517904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FPS Limited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Crude petroleum extraction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mineral oil refining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365760" y="2395728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65760" y="2395728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Oligomers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Additives / co-monomer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377440" y="2395728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2377440" y="2395728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Polyolefin Catalyst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Catalyst for production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like goods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65760" y="3840480"/>
            <a:ext cx="3840480" cy="347472"/>
          </a:xfrm>
          <a:prstGeom prst="roundRect">
            <a:avLst>
              <a:gd name="adj" fmla="val 13158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65760" y="3840480"/>
            <a:ext cx="384048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Utilities &amp; site infrastructure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4261104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365760" y="4261104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Infrastructure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Grangemouth Limited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station and jetties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Grangemouth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377440" y="4261104"/>
            <a:ext cx="1828800" cy="804672"/>
          </a:xfrm>
          <a:prstGeom prst="roundRect">
            <a:avLst>
              <a:gd name="adj" fmla="val 5682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2377440" y="4261104"/>
            <a:ext cx="18288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Grangemouth CHP Limited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of steam and electricity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526280" y="2103120"/>
            <a:ext cx="3108960" cy="246888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1905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617720" y="2194560"/>
            <a:ext cx="2926080" cy="566928"/>
          </a:xfrm>
          <a:prstGeom prst="roundRect">
            <a:avLst>
              <a:gd name="adj" fmla="val 8065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617720" y="2194560"/>
            <a:ext cx="2926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O&amp;P UK — the applicant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(INEOS Grangemouth Ltd &amp; its subsidiaries)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617720" y="2852928"/>
            <a:ext cx="2926080" cy="502920"/>
          </a:xfrm>
          <a:prstGeom prst="roundRect">
            <a:avLst>
              <a:gd name="adj" fmla="val 9091"/>
            </a:avLst>
          </a:prstGeom>
          <a:solidFill>
            <a:srgbClr val="C87800"/>
          </a:solidFill>
          <a:ln w="12700">
            <a:solidFill>
              <a:srgbClr val="C878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2852928"/>
            <a:ext cx="29260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Chemicals Grangemouth Ltd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produces the like goods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617720" y="3383280"/>
            <a:ext cx="2926080" cy="502920"/>
          </a:xfrm>
          <a:prstGeom prst="roundRect">
            <a:avLst>
              <a:gd name="adj" fmla="val 9091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617720" y="3383280"/>
            <a:ext cx="29260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Commercial Services UK Ltd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procures raw materials &amp; sells the goods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4617720" y="3913632"/>
            <a:ext cx="2926080" cy="502920"/>
          </a:xfrm>
          <a:prstGeom prst="roundRect">
            <a:avLst>
              <a:gd name="adj" fmla="val 9091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4617720" y="3913632"/>
            <a:ext cx="29260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Grangemouth Energy Company Ltd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plant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4233672" y="3154680"/>
            <a:ext cx="256032" cy="274320"/>
          </a:xfrm>
          <a:prstGeom prst="rightArrow">
            <a:avLst/>
          </a:prstGeom>
          <a:solidFill>
            <a:srgbClr val="5A6B7B"/>
          </a:solidFill>
          <a:ln w="12700">
            <a:solidFill>
              <a:srgbClr val="5A6B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7662672" y="3154680"/>
            <a:ext cx="256032" cy="274320"/>
          </a:xfrm>
          <a:prstGeom prst="rightArrow">
            <a:avLst/>
          </a:prstGeom>
          <a:solidFill>
            <a:srgbClr val="5A6B7B"/>
          </a:solidFill>
          <a:ln w="12700">
            <a:solidFill>
              <a:srgbClr val="5A6B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7955280" y="1097280"/>
            <a:ext cx="3840480" cy="347472"/>
          </a:xfrm>
          <a:prstGeom prst="roundRect">
            <a:avLst>
              <a:gd name="adj" fmla="val 13158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7955280" y="1097280"/>
            <a:ext cx="384048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to market — Limited Risk Distributors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955280" y="1517904"/>
            <a:ext cx="3840480" cy="548640"/>
          </a:xfrm>
          <a:prstGeom prst="roundRect">
            <a:avLst>
              <a:gd name="adj" fmla="val 8333"/>
            </a:avLst>
          </a:prstGeom>
          <a:solidFill>
            <a:srgbClr val="C87800"/>
          </a:solidFill>
          <a:ln w="12700">
            <a:solidFill>
              <a:srgbClr val="C878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7955280" y="1517904"/>
            <a:ext cx="3840480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Sales (UK) Limited  —  domestic UK market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7955280" y="2121408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2F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markets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7955280" y="2340864"/>
            <a:ext cx="1828800" cy="621792"/>
          </a:xfrm>
          <a:prstGeom prst="roundRect">
            <a:avLst>
              <a:gd name="adj" fmla="val 735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7955280" y="2340864"/>
            <a:ext cx="18288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Köln GmbH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(Germany)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9966960" y="2340864"/>
            <a:ext cx="1828800" cy="621792"/>
          </a:xfrm>
          <a:prstGeom prst="roundRect">
            <a:avLst>
              <a:gd name="adj" fmla="val 735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9966960" y="2340864"/>
            <a:ext cx="18288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Sales Belgium NV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(Belgium)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7955280" y="3017520"/>
            <a:ext cx="1828800" cy="621792"/>
          </a:xfrm>
          <a:prstGeom prst="roundRect">
            <a:avLst>
              <a:gd name="adj" fmla="val 735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7955280" y="3017520"/>
            <a:ext cx="18288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France SAS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(France)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9966960" y="3017520"/>
            <a:ext cx="1828800" cy="621792"/>
          </a:xfrm>
          <a:prstGeom prst="roundRect">
            <a:avLst>
              <a:gd name="adj" fmla="val 7353"/>
            </a:avLst>
          </a:prstGeom>
          <a:solidFill>
            <a:srgbClr val="0F6FC6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9966960" y="3017520"/>
            <a:ext cx="18288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Sales Italia s.r.l</a:t>
            </a:r>
            <a:endParaRPr lang="en-US" sz="850" dirty="0"/>
          </a:p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(Italy)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7955280" y="3840480"/>
            <a:ext cx="3840480" cy="347472"/>
          </a:xfrm>
          <a:prstGeom prst="roundRect">
            <a:avLst>
              <a:gd name="adj" fmla="val 13158"/>
            </a:avLst>
          </a:prstGeom>
          <a:solidFill>
            <a:srgbClr val="002F5F"/>
          </a:solidFill>
          <a:ln w="12700">
            <a:solidFill>
              <a:srgbClr val="002F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43"/>
          <p:cNvSpPr/>
          <p:nvPr/>
        </p:nvSpPr>
        <p:spPr>
          <a:xfrm>
            <a:off x="7955280" y="3840480"/>
            <a:ext cx="3840480" cy="3474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&amp; development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7955280" y="4261104"/>
            <a:ext cx="3840480" cy="804672"/>
          </a:xfrm>
          <a:prstGeom prst="roundRect">
            <a:avLst>
              <a:gd name="adj" fmla="val 5682"/>
            </a:avLst>
          </a:prstGeom>
          <a:solidFill>
            <a:srgbClr val="EEF3F8"/>
          </a:solidFill>
          <a:ln w="12700">
            <a:solidFill>
              <a:srgbClr val="0F6FC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Text 45"/>
          <p:cNvSpPr/>
          <p:nvPr/>
        </p:nvSpPr>
        <p:spPr>
          <a:xfrm>
            <a:off x="7955280" y="4261104"/>
            <a:ext cx="384048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INEOS Services Belgium S.A.  (Brussels)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research and development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365760" y="5285232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F2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 company: INEOS Grangemouth Holdings Limited (16871610, England &amp; Wales)   ·   Ultimate controlling company: INEOS Limited (022916V, Isle of Man)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365760" y="5522976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6B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Associated companies only. Non-associated third parties (UK resale distributors, hauliers, storage and bagging providers, waste and scrap contractors) are excluded — see A5 and C4.1.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280E48E807ED4AA4BA7BE40CA69573" ma:contentTypeVersion="14" ma:contentTypeDescription="Create a new document." ma:contentTypeScope="" ma:versionID="41ea01d1926dcfac1ce170f61d45a062">
  <xsd:schema xmlns:xsd="http://www.w3.org/2001/XMLSchema" xmlns:xs="http://www.w3.org/2001/XMLSchema" xmlns:p="http://schemas.microsoft.com/office/2006/metadata/properties" xmlns:ns1="http://schemas.microsoft.com/sharepoint/v3" xmlns:ns2="ef760887-92d3-413b-b11d-236601df688e" xmlns:ns3="e30f7a5d-8fa8-41c9-ac7a-9b097ed4b6af" targetNamespace="http://schemas.microsoft.com/office/2006/metadata/properties" ma:root="true" ma:fieldsID="0f615fc2b09bf667a7b594565d090f0d" ns1:_="" ns2:_="" ns3:_="">
    <xsd:import namespace="http://schemas.microsoft.com/sharepoint/v3"/>
    <xsd:import namespace="ef760887-92d3-413b-b11d-236601df688e"/>
    <xsd:import namespace="e30f7a5d-8fa8-41c9-ac7a-9b097ed4b6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760887-92d3-413b-b11d-236601df68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40df2b-c156-4e70-b773-96d34ab370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f7a5d-8fa8-41c9-ac7a-9b097ed4b6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49e4df2-fc7b-40ef-a90a-380ef4425123}" ma:internalName="TaxCatchAll" ma:showField="CatchAllData" ma:web="e30f7a5d-8fa8-41c9-ac7a-9b097ed4b6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ef760887-92d3-413b-b11d-236601df688e">
      <Terms xmlns="http://schemas.microsoft.com/office/infopath/2007/PartnerControls"/>
    </lcf76f155ced4ddcb4097134ff3c332f>
    <_ip_UnifiedCompliancePolicyProperties xmlns="http://schemas.microsoft.com/sharepoint/v3" xsi:nil="true"/>
    <TaxCatchAll xmlns="e30f7a5d-8fa8-41c9-ac7a-9b097ed4b6af" xsi:nil="true"/>
  </documentManagement>
</p:properties>
</file>

<file path=customXml/itemProps1.xml><?xml version="1.0" encoding="utf-8"?>
<ds:datastoreItem xmlns:ds="http://schemas.openxmlformats.org/officeDocument/2006/customXml" ds:itemID="{66DEA479-0DA0-4C2D-87B6-D8D796C6109B}"/>
</file>

<file path=customXml/itemProps2.xml><?xml version="1.0" encoding="utf-8"?>
<ds:datastoreItem xmlns:ds="http://schemas.openxmlformats.org/officeDocument/2006/customXml" ds:itemID="{45902A8C-6454-4325-B2CE-34DCF720A58D}"/>
</file>

<file path=customXml/itemProps3.xml><?xml version="1.0" encoding="utf-8"?>
<ds:datastoreItem xmlns:ds="http://schemas.openxmlformats.org/officeDocument/2006/customXml" ds:itemID="{042CB0B4-57F4-4AF9-B937-71FAFB07EA7A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258</Words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2026-07-29T10:43:10Z</dcterms:created>
  <dcterms:modified xsi:type="dcterms:W3CDTF">2026-07-29T12:25:45Z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0x010100C9280E48E807ED4AA4BA7BE40CA69573</vt:lpwstr>
  </property>
</Properties>
</file>