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style9.xml" ContentType="application/vnd.ms-office.chart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olors9.xml" ContentType="application/vnd.ms-office.chartcolorstyle+xml"/>
  <Override PartName="/ppt/charts/chart9.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00" r:id="rId2"/>
    <p:sldId id="258" r:id="rId3"/>
    <p:sldId id="301" r:id="rId4"/>
    <p:sldId id="266" r:id="rId5"/>
    <p:sldId id="337" r:id="rId6"/>
    <p:sldId id="257" r:id="rId7"/>
    <p:sldId id="304" r:id="rId8"/>
    <p:sldId id="310" r:id="rId9"/>
    <p:sldId id="338" r:id="rId10"/>
    <p:sldId id="307" r:id="rId11"/>
    <p:sldId id="308" r:id="rId12"/>
    <p:sldId id="309" r:id="rId13"/>
    <p:sldId id="305" r:id="rId14"/>
    <p:sldId id="344" r:id="rId15"/>
    <p:sldId id="343" r:id="rId16"/>
    <p:sldId id="314" r:id="rId17"/>
    <p:sldId id="327" r:id="rId18"/>
    <p:sldId id="315" r:id="rId19"/>
    <p:sldId id="317" r:id="rId20"/>
    <p:sldId id="319" r:id="rId21"/>
    <p:sldId id="320" r:id="rId22"/>
    <p:sldId id="318" r:id="rId23"/>
    <p:sldId id="341" r:id="rId24"/>
    <p:sldId id="339" r:id="rId25"/>
    <p:sldId id="340" r:id="rId26"/>
    <p:sldId id="316" r:id="rId27"/>
    <p:sldId id="329" r:id="rId28"/>
    <p:sldId id="342" r:id="rId29"/>
    <p:sldId id="331" r:id="rId30"/>
    <p:sldId id="332" r:id="rId31"/>
    <p:sldId id="346" r:id="rId32"/>
    <p:sldId id="322" r:id="rId33"/>
    <p:sldId id="326" r:id="rId34"/>
    <p:sldId id="324" r:id="rId35"/>
    <p:sldId id="323" r:id="rId36"/>
    <p:sldId id="335" r:id="rId37"/>
    <p:sldId id="347" r:id="rId38"/>
    <p:sldId id="345" r:id="rId39"/>
    <p:sldId id="334" r:id="rId40"/>
    <p:sldId id="328" r:id="rId41"/>
    <p:sldId id="32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2383B71-8D12-4E3E-A1B8-74B808F14DCE}">
          <p14:sldIdLst>
            <p14:sldId id="300"/>
            <p14:sldId id="258"/>
            <p14:sldId id="301"/>
          </p14:sldIdLst>
        </p14:section>
        <p14:section name="第一部分 程序性历史回顾" id="{9BF6097C-DD3C-4D73-BAA4-32F2A5F9B86F}">
          <p14:sldIdLst>
            <p14:sldId id="266"/>
            <p14:sldId id="337"/>
            <p14:sldId id="257"/>
            <p14:sldId id="304"/>
            <p14:sldId id="310"/>
            <p14:sldId id="338"/>
            <p14:sldId id="307"/>
            <p14:sldId id="308"/>
            <p14:sldId id="309"/>
            <p14:sldId id="305"/>
            <p14:sldId id="344"/>
            <p14:sldId id="343"/>
          </p14:sldIdLst>
        </p14:section>
        <p14:section name="第二部分 损害及损害威胁抗辩" id="{76260567-3ABF-4BDB-BB95-188E047EC82C}">
          <p14:sldIdLst>
            <p14:sldId id="314"/>
            <p14:sldId id="327"/>
            <p14:sldId id="315"/>
            <p14:sldId id="317"/>
            <p14:sldId id="319"/>
            <p14:sldId id="320"/>
            <p14:sldId id="318"/>
            <p14:sldId id="341"/>
            <p14:sldId id="339"/>
            <p14:sldId id="340"/>
            <p14:sldId id="316"/>
            <p14:sldId id="329"/>
            <p14:sldId id="342"/>
            <p14:sldId id="331"/>
            <p14:sldId id="332"/>
            <p14:sldId id="346"/>
          </p14:sldIdLst>
        </p14:section>
        <p14:section name="第三部分 英国经济利益" id="{D3396238-D548-4862-8307-02CEE92B7A5D}">
          <p14:sldIdLst>
            <p14:sldId id="322"/>
            <p14:sldId id="326"/>
            <p14:sldId id="324"/>
          </p14:sldIdLst>
        </p14:section>
        <p14:section name="第四部分 产品范围" id="{3F3CB504-B448-400D-AEAE-37AB8C071767}">
          <p14:sldIdLst>
            <p14:sldId id="323"/>
            <p14:sldId id="335"/>
            <p14:sldId id="347"/>
            <p14:sldId id="345"/>
          </p14:sldIdLst>
        </p14:section>
        <p14:section name="第五部分 结论及请求" id="{55AB2C5A-6432-425C-B18D-0A69E47150C9}">
          <p14:sldIdLst>
            <p14:sldId id="334"/>
            <p14:sldId id="328"/>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0904E"/>
    <a:srgbClr val="A41538"/>
    <a:srgbClr val="686868"/>
    <a:srgbClr val="2E75B6"/>
    <a:srgbClr val="057ED1"/>
    <a:srgbClr val="3E4C60"/>
    <a:srgbClr val="E9C4BD"/>
    <a:srgbClr val="4472C4"/>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9" autoAdjust="0"/>
    <p:restoredTop sz="93875" autoAdjust="0"/>
  </p:normalViewPr>
  <p:slideViewPr>
    <p:cSldViewPr snapToGrid="0">
      <p:cViewPr>
        <p:scale>
          <a:sx n="81" d="100"/>
          <a:sy n="81" d="100"/>
        </p:scale>
        <p:origin x="316" y="64"/>
      </p:cViewPr>
      <p:guideLst/>
    </p:cSldViewPr>
  </p:slideViewPr>
  <p:notesTextViewPr>
    <p:cViewPr>
      <p:scale>
        <a:sx n="400" d="100"/>
        <a:sy n="400" d="100"/>
      </p:scale>
      <p:origin x="0" y="0"/>
    </p:cViewPr>
  </p:notesTextViewPr>
  <p:notesViewPr>
    <p:cSldViewPr snapToGrid="0">
      <p:cViewPr>
        <p:scale>
          <a:sx n="66" d="100"/>
          <a:sy n="66" d="100"/>
        </p:scale>
        <p:origin x="2772" y="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enjiazhao\OneDrive%20-%20&#21271;&#20140;&#24066;&#20013;&#20262;&#24459;&#24072;&#20107;&#21153;&#25152;\&#26700;&#38754;\&#26368;&#26032;&#25972;&#21512;2023-4-13\&#33521;&#22269;&#21450;&#27431;&#30431;&#29943;&#30742;&#26085;&#33853;&#22797;&#23457;PPT\&#33521;&#22269;&#29943;&#30742;&#22797;&#23457;PPT\2023%205&#26597;\&#20013;&#20262;&#25972;&#29702;&#30340;2023-5-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wenjiazhao\OneDrive%20-%20&#21271;&#20140;&#24066;&#20013;&#20262;&#24459;&#24072;&#20107;&#21153;&#25152;\&#26700;&#38754;\&#26368;&#26032;&#25972;&#21512;2023-4-13\&#33521;&#22269;&#21450;&#27431;&#30431;&#29943;&#30742;&#26085;&#33853;&#22797;&#23457;PPT\&#33521;&#22269;&#29943;&#30742;&#22797;&#23457;PPT\&#28120;&#27760;&#33853;&#21518;&#20135;&#33021;&#20135;&#32447;&#23545;&#27604;.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enjiazhao\OneDrive%20-%20&#21271;&#20140;&#24066;&#20013;&#20262;&#24459;&#24072;&#20107;&#21153;&#25152;\&#26700;&#38754;\&#26368;&#26032;&#25972;&#21512;2023-4-13\&#33521;&#22269;&#21450;&#27431;&#30431;&#29943;&#30742;&#26085;&#33853;&#22797;&#23457;PPT\&#33521;&#22269;&#29943;&#30742;&#22797;&#23457;PPT\2023%205&#26597;\&#20013;&#20262;&#25972;&#29702;&#30340;2023-5-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enjiazhao\OneDrive%20-%20&#21271;&#20140;&#24066;&#20013;&#20262;&#24459;&#24072;&#20107;&#21153;&#25152;\&#26700;&#38754;\&#26368;&#26032;&#25972;&#21512;2023-4-13\&#33521;&#22269;&#21450;&#27431;&#30431;&#29943;&#30742;&#26085;&#33853;&#22797;&#23457;PPT\&#33521;&#22269;&#29943;&#30742;&#22797;&#23457;PPT\2023%205&#26597;\&#20013;&#20262;&#25972;&#29702;&#30340;2023-5-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enjiazhao\OneDrive%20-%20&#21271;&#20140;&#24066;&#20013;&#20262;&#24459;&#24072;&#20107;&#21153;&#25152;\&#26700;&#38754;\&#26368;&#26032;&#25972;&#21512;2023-4-13\&#33521;&#22269;&#21450;&#27431;&#30431;&#29943;&#30742;&#26085;&#33853;&#22797;&#23457;PPT\&#33521;&#22269;&#29943;&#30742;&#22797;&#23457;PPT\2023%205&#26597;\&#20013;&#20262;&#25972;&#29702;&#30340;2023-5-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enjiazhao\OneDrive%20-%20&#21271;&#20140;&#24066;&#20013;&#20262;&#24459;&#24072;&#20107;&#21153;&#25152;\&#26700;&#38754;\&#26368;&#26032;&#25972;&#21512;2023-4-13\&#33521;&#22269;&#21450;&#27431;&#30431;&#29943;&#30742;&#26085;&#33853;&#22797;&#23457;PPT\&#33521;&#22269;&#29943;&#30742;&#22797;&#23457;PPT\2023%205&#26597;\&#20013;&#20262;&#25972;&#29702;&#30340;2023-5-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00%20&#27431;&#30431;&#26696;&#20214;\0000%202022%2011&#29943;&#30742;&#31532;&#20108;&#27425;&#26085;&#33853;\00%20&#21548;&#35777;&#20250;\&#36817;&#20116;&#24180;&#20013;&#22269;&#20986;&#21475;&#24773;&#20917;\&#36817;&#20116;&#24180;&#20013;&#22269;&#20986;&#21475;%20&#25968;&#3732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00%20&#27431;&#30431;&#26696;&#20214;\0000%202022%2011&#29943;&#30742;&#31532;&#20108;&#27425;&#26085;&#33853;\00%20&#21548;&#35777;&#20250;\&#36817;&#20116;&#24180;&#20013;&#22269;&#20986;&#21475;&#24773;&#20917;\&#36817;&#20116;&#24180;&#20013;&#22269;&#20986;&#21475;%20&#21333;&#2021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enjiazhao\OneDrive%20-%20&#21271;&#20140;&#24066;&#20013;&#20262;&#24459;&#24072;&#20107;&#21153;&#25152;\&#26700;&#38754;\&#26368;&#26032;&#25972;&#21512;2023-4-13\&#33521;&#22269;&#21450;&#27431;&#30431;&#29943;&#30742;&#26085;&#33853;&#22797;&#23457;PPT\&#33521;&#22269;&#29943;&#30742;&#22797;&#23457;PPT\&#28120;&#27760;&#33853;&#21518;&#20135;&#33021;&#20135;&#32447;&#23545;&#2760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'6907 21'!$K$26</c:f>
              <c:strCache>
                <c:ptCount val="1"/>
                <c:pt idx="0">
                  <c:v>China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solidFill>
                <a:schemeClr val="bg1"/>
              </a:solidFill>
              <a:ln>
                <a:solidFill>
                  <a:schemeClr val="bg2">
                    <a:lumMod val="50000"/>
                  </a:schemeClr>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'6907 21'!$L$16:$P$16</c:f>
              <c:strCache>
                <c:ptCount val="5"/>
                <c:pt idx="0">
                  <c:v>Year 2018</c:v>
                </c:pt>
                <c:pt idx="1">
                  <c:v>Year 2019</c:v>
                </c:pt>
                <c:pt idx="2">
                  <c:v>Year 2020</c:v>
                </c:pt>
                <c:pt idx="3">
                  <c:v>Year 2021</c:v>
                </c:pt>
                <c:pt idx="4">
                  <c:v>Year 2022</c:v>
                </c:pt>
              </c:strCache>
            </c:strRef>
          </c:cat>
          <c:val>
            <c:numRef>
              <c:f>'6907 21'!$L$26:$P$26</c:f>
              <c:numCache>
                <c:formatCode>General</c:formatCode>
                <c:ptCount val="5"/>
                <c:pt idx="0">
                  <c:v>29798</c:v>
                </c:pt>
                <c:pt idx="1">
                  <c:v>24795</c:v>
                </c:pt>
                <c:pt idx="2">
                  <c:v>17705</c:v>
                </c:pt>
                <c:pt idx="3">
                  <c:v>9491</c:v>
                </c:pt>
                <c:pt idx="4">
                  <c:v>4022</c:v>
                </c:pt>
              </c:numCache>
            </c:numRef>
          </c:val>
          <c:extLst>
            <c:ext xmlns:c16="http://schemas.microsoft.com/office/drawing/2014/chart" uri="{C3380CC4-5D6E-409C-BE32-E72D297353CC}">
              <c16:uniqueId val="{00000000-DA24-4A6D-8BF3-E7280E11D121}"/>
            </c:ext>
          </c:extLst>
        </c:ser>
        <c:dLbls>
          <c:showLegendKey val="0"/>
          <c:showVal val="0"/>
          <c:showCatName val="0"/>
          <c:showSerName val="0"/>
          <c:showPercent val="0"/>
          <c:showBubbleSize val="0"/>
        </c:dLbls>
        <c:gapWidth val="150"/>
        <c:shape val="box"/>
        <c:axId val="1569682384"/>
        <c:axId val="1569682712"/>
        <c:axId val="0"/>
        <c:extLst>
          <c:ext xmlns:c15="http://schemas.microsoft.com/office/drawing/2012/chart" uri="{02D57815-91ED-43cb-92C2-25804820EDAC}">
            <c15:filteredBarSeries>
              <c15:ser>
                <c:idx val="1"/>
                <c:order val="1"/>
                <c:tx>
                  <c:strRef>
                    <c:extLst>
                      <c:ext uri="{02D57815-91ED-43cb-92C2-25804820EDAC}">
                        <c15:formulaRef>
                          <c15:sqref>'6907 21'!$K$27</c15:sqref>
                        </c15:formulaRef>
                      </c:ext>
                    </c:extLst>
                    <c:strCache>
                      <c:ptCount val="1"/>
                      <c:pt idx="0">
                        <c:v>World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extLst>
                      <c:ext uri="{02D57815-91ED-43cb-92C2-25804820EDAC}">
                        <c15:formulaRef>
                          <c15:sqref>'6907 21'!$L$16:$P$16</c15:sqref>
                        </c15:formulaRef>
                      </c:ext>
                    </c:extLst>
                    <c:strCache>
                      <c:ptCount val="5"/>
                      <c:pt idx="0">
                        <c:v>Year 2018</c:v>
                      </c:pt>
                      <c:pt idx="1">
                        <c:v>Year 2019</c:v>
                      </c:pt>
                      <c:pt idx="2">
                        <c:v>Year 2020</c:v>
                      </c:pt>
                      <c:pt idx="3">
                        <c:v>Year 2021</c:v>
                      </c:pt>
                      <c:pt idx="4">
                        <c:v>Year 2022</c:v>
                      </c:pt>
                    </c:strCache>
                  </c:strRef>
                </c:cat>
                <c:val>
                  <c:numRef>
                    <c:extLst>
                      <c:ext uri="{02D57815-91ED-43cb-92C2-25804820EDAC}">
                        <c15:formulaRef>
                          <c15:sqref>'6907 21'!$L$27:$P$27</c15:sqref>
                        </c15:formulaRef>
                      </c:ext>
                    </c:extLst>
                    <c:numCache>
                      <c:formatCode>General</c:formatCode>
                      <c:ptCount val="5"/>
                      <c:pt idx="0">
                        <c:v>409530</c:v>
                      </c:pt>
                      <c:pt idx="1">
                        <c:v>354316</c:v>
                      </c:pt>
                      <c:pt idx="2">
                        <c:v>543628</c:v>
                      </c:pt>
                      <c:pt idx="3">
                        <c:v>682368</c:v>
                      </c:pt>
                      <c:pt idx="4">
                        <c:v>982612</c:v>
                      </c:pt>
                    </c:numCache>
                  </c:numRef>
                </c:val>
                <c:extLst>
                  <c:ext xmlns:c16="http://schemas.microsoft.com/office/drawing/2014/chart" uri="{C3380CC4-5D6E-409C-BE32-E72D297353CC}">
                    <c16:uniqueId val="{00000001-DA24-4A6D-8BF3-E7280E11D121}"/>
                  </c:ext>
                </c:extLst>
              </c15:ser>
            </c15:filteredBarSeries>
          </c:ext>
        </c:extLst>
      </c:bar3DChart>
      <c:catAx>
        <c:axId val="1569682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zh-CN"/>
          </a:p>
        </c:txPr>
        <c:crossAx val="1569682712"/>
        <c:crosses val="autoZero"/>
        <c:auto val="1"/>
        <c:lblAlgn val="ctr"/>
        <c:lblOffset val="100"/>
        <c:noMultiLvlLbl val="0"/>
      </c:catAx>
      <c:valAx>
        <c:axId val="1569682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69682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b="1" dirty="0"/>
              <a:t>Diversified Energy Source in Chinese</a:t>
            </a:r>
            <a:r>
              <a:rPr lang="en-US" b="1" baseline="0" dirty="0"/>
              <a:t> Ceramic Tiles Industry</a:t>
            </a:r>
            <a:r>
              <a:rPr lang="en-US" b="1" dirty="0"/>
              <a:t> in 2020</a:t>
            </a:r>
            <a:endParaRPr lang="zh-CN"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zh-CN"/>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0AA-4D4A-B22A-5CFC970C613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0AA-4D4A-B22A-5CFC970C6133}"/>
              </c:ext>
            </c:extLst>
          </c:dPt>
          <c:dLbls>
            <c:dLbl>
              <c:idx val="0"/>
              <c:layout>
                <c:manualLayout>
                  <c:x val="-0.18986324725355061"/>
                  <c:y val="-7.15834311505137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AA-4D4A-B22A-5CFC970C6133}"/>
                </c:ext>
              </c:extLst>
            </c:dLbl>
            <c:dLbl>
              <c:idx val="1"/>
              <c:layout>
                <c:manualLayout>
                  <c:x val="0.2202479666241291"/>
                  <c:y val="4.384059179925252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AA-4D4A-B22A-5CFC970C6133}"/>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Sheet1!$B$35:$B$36</c:f>
              <c:strCache>
                <c:ptCount val="2"/>
                <c:pt idx="0">
                  <c:v>Natural gas</c:v>
                </c:pt>
                <c:pt idx="1">
                  <c:v>Coal and other energy</c:v>
                </c:pt>
              </c:strCache>
            </c:strRef>
          </c:cat>
          <c:val>
            <c:numRef>
              <c:f>Sheet1!$C$35:$C$36</c:f>
              <c:numCache>
                <c:formatCode>0%</c:formatCode>
                <c:ptCount val="2"/>
                <c:pt idx="0">
                  <c:v>0.53</c:v>
                </c:pt>
                <c:pt idx="1">
                  <c:v>0.47</c:v>
                </c:pt>
              </c:numCache>
            </c:numRef>
          </c:val>
          <c:extLst>
            <c:ext xmlns:c16="http://schemas.microsoft.com/office/drawing/2014/chart" uri="{C3380CC4-5D6E-409C-BE32-E72D297353CC}">
              <c16:uniqueId val="{00000004-80AA-4D4A-B22A-5CFC970C6133}"/>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75000"/>
        </a:schemeClr>
      </a:solidFill>
    </a:ln>
    <a:effectLst>
      <a:outerShdw blurRad="50800" dist="38100" dir="2700000" algn="tl" rotWithShape="0">
        <a:prstClr val="black">
          <a:alpha val="40000"/>
        </a:prstClr>
      </a:outerShdw>
    </a:effectLst>
  </c:spPr>
  <c:txPr>
    <a:bodyPr/>
    <a:lstStyle/>
    <a:p>
      <a:pPr>
        <a:defRPr sz="1000"/>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'6907 21'!$K$27</c:f>
              <c:strCache>
                <c:ptCount val="1"/>
                <c:pt idx="0">
                  <c:v>World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solidFill>
                <a:schemeClr val="bg1"/>
              </a:solidFill>
              <a:ln>
                <a:solidFill>
                  <a:schemeClr val="bg2">
                    <a:lumMod val="50000"/>
                  </a:schemeClr>
                </a:solid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'6907 21'!$L$16:$P$16</c:f>
              <c:strCache>
                <c:ptCount val="5"/>
                <c:pt idx="0">
                  <c:v>Year 2018</c:v>
                </c:pt>
                <c:pt idx="1">
                  <c:v>Year 2019</c:v>
                </c:pt>
                <c:pt idx="2">
                  <c:v>Year 2020</c:v>
                </c:pt>
                <c:pt idx="3">
                  <c:v>Year 2021</c:v>
                </c:pt>
                <c:pt idx="4">
                  <c:v>Year 2022</c:v>
                </c:pt>
              </c:strCache>
            </c:strRef>
          </c:cat>
          <c:val>
            <c:numRef>
              <c:f>'6907 21'!$L$27:$P$27</c:f>
              <c:numCache>
                <c:formatCode>General</c:formatCode>
                <c:ptCount val="5"/>
                <c:pt idx="0">
                  <c:v>409530</c:v>
                </c:pt>
                <c:pt idx="1">
                  <c:v>354316</c:v>
                </c:pt>
                <c:pt idx="2">
                  <c:v>543628</c:v>
                </c:pt>
                <c:pt idx="3">
                  <c:v>682368</c:v>
                </c:pt>
                <c:pt idx="4">
                  <c:v>982612</c:v>
                </c:pt>
              </c:numCache>
            </c:numRef>
          </c:val>
          <c:extLst>
            <c:ext xmlns:c16="http://schemas.microsoft.com/office/drawing/2014/chart" uri="{C3380CC4-5D6E-409C-BE32-E72D297353CC}">
              <c16:uniqueId val="{00000000-C8A7-4F14-877D-A9A59A4F98E5}"/>
            </c:ext>
          </c:extLst>
        </c:ser>
        <c:dLbls>
          <c:showLegendKey val="0"/>
          <c:showVal val="1"/>
          <c:showCatName val="0"/>
          <c:showSerName val="0"/>
          <c:showPercent val="0"/>
          <c:showBubbleSize val="0"/>
        </c:dLbls>
        <c:gapWidth val="150"/>
        <c:shape val="box"/>
        <c:axId val="825419288"/>
        <c:axId val="825417648"/>
        <c:axId val="0"/>
      </c:bar3DChart>
      <c:catAx>
        <c:axId val="825419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crossAx val="825417648"/>
        <c:crosses val="autoZero"/>
        <c:auto val="1"/>
        <c:lblAlgn val="ctr"/>
        <c:lblOffset val="100"/>
        <c:noMultiLvlLbl val="0"/>
      </c:catAx>
      <c:valAx>
        <c:axId val="825417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825419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'6907 21'!$K$26</c:f>
              <c:strCache>
                <c:ptCount val="1"/>
                <c:pt idx="0">
                  <c:v>China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solidFill>
                <a:schemeClr val="bg1"/>
              </a:solidFill>
              <a:ln>
                <a:solidFill>
                  <a:schemeClr val="bg2">
                    <a:lumMod val="50000"/>
                  </a:schemeClr>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'6907 21'!$L$16:$P$16</c:f>
              <c:strCache>
                <c:ptCount val="5"/>
                <c:pt idx="0">
                  <c:v>Year 2018</c:v>
                </c:pt>
                <c:pt idx="1">
                  <c:v>Year 2019</c:v>
                </c:pt>
                <c:pt idx="2">
                  <c:v>Year 2020</c:v>
                </c:pt>
                <c:pt idx="3">
                  <c:v>Year 2021</c:v>
                </c:pt>
                <c:pt idx="4">
                  <c:v>Year 2022</c:v>
                </c:pt>
              </c:strCache>
            </c:strRef>
          </c:cat>
          <c:val>
            <c:numRef>
              <c:f>'6907 21'!$L$26:$P$26</c:f>
              <c:numCache>
                <c:formatCode>General</c:formatCode>
                <c:ptCount val="5"/>
                <c:pt idx="0">
                  <c:v>29798</c:v>
                </c:pt>
                <c:pt idx="1">
                  <c:v>24795</c:v>
                </c:pt>
                <c:pt idx="2">
                  <c:v>17705</c:v>
                </c:pt>
                <c:pt idx="3">
                  <c:v>9491</c:v>
                </c:pt>
                <c:pt idx="4">
                  <c:v>4022</c:v>
                </c:pt>
              </c:numCache>
            </c:numRef>
          </c:val>
          <c:extLst>
            <c:ext xmlns:c16="http://schemas.microsoft.com/office/drawing/2014/chart" uri="{C3380CC4-5D6E-409C-BE32-E72D297353CC}">
              <c16:uniqueId val="{00000000-C28D-4760-9C8D-E163874107F4}"/>
            </c:ext>
          </c:extLst>
        </c:ser>
        <c:ser>
          <c:idx val="1"/>
          <c:order val="1"/>
          <c:tx>
            <c:strRef>
              <c:f>'6907 21'!$K$27</c:f>
              <c:strCache>
                <c:ptCount val="1"/>
                <c:pt idx="0">
                  <c:v>World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solidFill>
                <a:schemeClr val="bg1"/>
              </a:solidFill>
              <a:ln>
                <a:solidFill>
                  <a:schemeClr val="bg2">
                    <a:lumMod val="50000"/>
                  </a:schemeClr>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'6907 21'!$L$16:$P$16</c:f>
              <c:strCache>
                <c:ptCount val="5"/>
                <c:pt idx="0">
                  <c:v>Year 2018</c:v>
                </c:pt>
                <c:pt idx="1">
                  <c:v>Year 2019</c:v>
                </c:pt>
                <c:pt idx="2">
                  <c:v>Year 2020</c:v>
                </c:pt>
                <c:pt idx="3">
                  <c:v>Year 2021</c:v>
                </c:pt>
                <c:pt idx="4">
                  <c:v>Year 2022</c:v>
                </c:pt>
              </c:strCache>
            </c:strRef>
          </c:cat>
          <c:val>
            <c:numRef>
              <c:f>'6907 21'!$L$27:$P$27</c:f>
              <c:numCache>
                <c:formatCode>General</c:formatCode>
                <c:ptCount val="5"/>
                <c:pt idx="0">
                  <c:v>409530</c:v>
                </c:pt>
                <c:pt idx="1">
                  <c:v>354316</c:v>
                </c:pt>
                <c:pt idx="2">
                  <c:v>543628</c:v>
                </c:pt>
                <c:pt idx="3">
                  <c:v>682368</c:v>
                </c:pt>
                <c:pt idx="4">
                  <c:v>982612</c:v>
                </c:pt>
              </c:numCache>
            </c:numRef>
          </c:val>
          <c:extLst>
            <c:ext xmlns:c16="http://schemas.microsoft.com/office/drawing/2014/chart" uri="{C3380CC4-5D6E-409C-BE32-E72D297353CC}">
              <c16:uniqueId val="{00000001-C28D-4760-9C8D-E163874107F4}"/>
            </c:ext>
          </c:extLst>
        </c:ser>
        <c:dLbls>
          <c:showLegendKey val="0"/>
          <c:showVal val="1"/>
          <c:showCatName val="0"/>
          <c:showSerName val="0"/>
          <c:showPercent val="0"/>
          <c:showBubbleSize val="0"/>
        </c:dLbls>
        <c:gapWidth val="150"/>
        <c:shape val="box"/>
        <c:axId val="1562163592"/>
        <c:axId val="1562159000"/>
        <c:axId val="0"/>
      </c:bar3DChart>
      <c:catAx>
        <c:axId val="1562163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62159000"/>
        <c:crosses val="autoZero"/>
        <c:auto val="1"/>
        <c:lblAlgn val="ctr"/>
        <c:lblOffset val="100"/>
        <c:noMultiLvlLbl val="0"/>
      </c:catAx>
      <c:valAx>
        <c:axId val="1562159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62163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273-4C44-B432-B22117ABA85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273-4C44-B432-B22117ABA85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273-4C44-B432-B22117ABA85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273-4C44-B432-B22117ABA851}"/>
              </c:ext>
            </c:extLst>
          </c:dPt>
          <c:dPt>
            <c:idx val="4"/>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9-B273-4C44-B432-B22117ABA85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273-4C44-B432-B22117ABA85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273-4C44-B432-B22117ABA851}"/>
              </c:ext>
            </c:extLst>
          </c:dPt>
          <c:dLbls>
            <c:dLbl>
              <c:idx val="0"/>
              <c:layout>
                <c:manualLayout>
                  <c:x val="-0.140260865106974"/>
                  <c:y val="7.6672184735082027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273-4C44-B432-B22117ABA851}"/>
                </c:ext>
              </c:extLst>
            </c:dLbl>
            <c:dLbl>
              <c:idx val="1"/>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mn-lt"/>
                      <a:ea typeface="+mn-ea"/>
                      <a:cs typeface="+mn-cs"/>
                    </a:defRPr>
                  </a:pPr>
                  <a:endParaRPr lang="zh-CN"/>
                </a:p>
              </c:txPr>
              <c:dLblPos val="bestFit"/>
              <c:showLegendKey val="0"/>
              <c:showVal val="0"/>
              <c:showCatName val="1"/>
              <c:showSerName val="0"/>
              <c:showPercent val="1"/>
              <c:showBubbleSize val="0"/>
              <c:extLst>
                <c:ext xmlns:c16="http://schemas.microsoft.com/office/drawing/2014/chart" uri="{C3380CC4-5D6E-409C-BE32-E72D297353CC}">
                  <c16:uniqueId val="{00000003-B273-4C44-B432-B22117ABA851}"/>
                </c:ext>
              </c:extLst>
            </c:dLbl>
            <c:dLbl>
              <c:idx val="2"/>
              <c:layout>
                <c:manualLayout>
                  <c:x val="0.12655491967289467"/>
                  <c:y val="-0.16080847481050051"/>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15:layout>
                    <c:manualLayout>
                      <c:w val="0.21496695764461776"/>
                      <c:h val="0.15903530052697962"/>
                    </c:manualLayout>
                  </c15:layout>
                </c:ext>
                <c:ext xmlns:c16="http://schemas.microsoft.com/office/drawing/2014/chart" uri="{C3380CC4-5D6E-409C-BE32-E72D297353CC}">
                  <c16:uniqueId val="{00000005-B273-4C44-B432-B22117ABA851}"/>
                </c:ext>
              </c:extLst>
            </c:dLbl>
            <c:dLbl>
              <c:idx val="3"/>
              <c:layout>
                <c:manualLayout>
                  <c:x val="2.8866465579625619E-2"/>
                  <c:y val="-4.060859961848434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273-4C44-B432-B22117ABA851}"/>
                </c:ext>
              </c:extLst>
            </c:dLbl>
            <c:dLbl>
              <c:idx val="5"/>
              <c:layout>
                <c:manualLayout>
                  <c:x val="7.095369464361484E-2"/>
                  <c:y val="2.299195173066032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273-4C44-B432-B22117ABA851}"/>
                </c:ext>
              </c:extLst>
            </c:dLbl>
            <c:dLbl>
              <c:idx val="6"/>
              <c:layout>
                <c:manualLayout>
                  <c:x val="0.16939982502187226"/>
                  <c:y val="-8.161672499270925E-2"/>
                </c:manualLayout>
              </c:layout>
              <c:spPr>
                <a:noFill/>
                <a:ln>
                  <a:noFill/>
                </a:ln>
                <a:effectLst/>
              </c:spPr>
              <c:txPr>
                <a:bodyPr rot="0" spcFirstLastPara="1" vertOverflow="ellipsis" vert="horz" wrap="square" anchor="ctr" anchorCtr="1"/>
                <a:lstStyle/>
                <a:p>
                  <a:pPr>
                    <a:defRPr sz="1200" b="1" i="0" u="none" strike="noStrike" kern="1200" baseline="0">
                      <a:solidFill>
                        <a:srgbClr val="C00000"/>
                      </a:solidFill>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273-4C44-B432-B22117ABA851}"/>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Sheet1!$G$4:$G$10</c:f>
              <c:strCache>
                <c:ptCount val="7"/>
                <c:pt idx="0">
                  <c:v>Spain</c:v>
                </c:pt>
                <c:pt idx="1">
                  <c:v>Italy</c:v>
                </c:pt>
                <c:pt idx="2">
                  <c:v>Türkiye</c:v>
                </c:pt>
                <c:pt idx="3">
                  <c:v>India</c:v>
                </c:pt>
                <c:pt idx="4">
                  <c:v>Poland</c:v>
                </c:pt>
                <c:pt idx="5">
                  <c:v>All other</c:v>
                </c:pt>
                <c:pt idx="6">
                  <c:v>China</c:v>
                </c:pt>
              </c:strCache>
            </c:strRef>
          </c:cat>
          <c:val>
            <c:numRef>
              <c:f>Sheet1!$H$4:$H$10</c:f>
              <c:numCache>
                <c:formatCode>General</c:formatCode>
                <c:ptCount val="7"/>
                <c:pt idx="0">
                  <c:v>339840</c:v>
                </c:pt>
                <c:pt idx="1">
                  <c:v>244296</c:v>
                </c:pt>
                <c:pt idx="2">
                  <c:v>154008</c:v>
                </c:pt>
                <c:pt idx="3">
                  <c:v>124825</c:v>
                </c:pt>
                <c:pt idx="4">
                  <c:v>43941</c:v>
                </c:pt>
                <c:pt idx="5">
                  <c:v>71680</c:v>
                </c:pt>
                <c:pt idx="6">
                  <c:v>4022</c:v>
                </c:pt>
              </c:numCache>
            </c:numRef>
          </c:val>
          <c:extLst>
            <c:ext xmlns:c16="http://schemas.microsoft.com/office/drawing/2014/chart" uri="{C3380CC4-5D6E-409C-BE32-E72D297353CC}">
              <c16:uniqueId val="{0000000E-B273-4C44-B432-B22117ABA851}"/>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'6907 21'!$K$17</c:f>
              <c:strCache>
                <c:ptCount val="1"/>
                <c:pt idx="0">
                  <c:v>Spain</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'6907 21'!$L$16:$P$16</c:f>
              <c:strCache>
                <c:ptCount val="5"/>
                <c:pt idx="0">
                  <c:v>Year 2018</c:v>
                </c:pt>
                <c:pt idx="1">
                  <c:v>Year 2019</c:v>
                </c:pt>
                <c:pt idx="2">
                  <c:v>Year 2020</c:v>
                </c:pt>
                <c:pt idx="3">
                  <c:v>Year 2021</c:v>
                </c:pt>
                <c:pt idx="4">
                  <c:v>Year 2022</c:v>
                </c:pt>
              </c:strCache>
            </c:strRef>
          </c:cat>
          <c:val>
            <c:numRef>
              <c:f>'6907 21'!$L$17:$P$17</c:f>
              <c:numCache>
                <c:formatCode>General</c:formatCode>
                <c:ptCount val="5"/>
                <c:pt idx="0">
                  <c:v>102959</c:v>
                </c:pt>
                <c:pt idx="1">
                  <c:v>115910</c:v>
                </c:pt>
                <c:pt idx="2">
                  <c:v>112488</c:v>
                </c:pt>
                <c:pt idx="3">
                  <c:v>158895</c:v>
                </c:pt>
                <c:pt idx="4">
                  <c:v>339840</c:v>
                </c:pt>
              </c:numCache>
            </c:numRef>
          </c:val>
          <c:smooth val="0"/>
          <c:extLst>
            <c:ext xmlns:c16="http://schemas.microsoft.com/office/drawing/2014/chart" uri="{C3380CC4-5D6E-409C-BE32-E72D297353CC}">
              <c16:uniqueId val="{00000000-C894-4CA7-BEEF-2D57E595FECA}"/>
            </c:ext>
          </c:extLst>
        </c:ser>
        <c:ser>
          <c:idx val="1"/>
          <c:order val="1"/>
          <c:tx>
            <c:strRef>
              <c:f>'6907 21'!$K$18</c:f>
              <c:strCache>
                <c:ptCount val="1"/>
                <c:pt idx="0">
                  <c:v>Italy</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'6907 21'!$L$16:$P$16</c:f>
              <c:strCache>
                <c:ptCount val="5"/>
                <c:pt idx="0">
                  <c:v>Year 2018</c:v>
                </c:pt>
                <c:pt idx="1">
                  <c:v>Year 2019</c:v>
                </c:pt>
                <c:pt idx="2">
                  <c:v>Year 2020</c:v>
                </c:pt>
                <c:pt idx="3">
                  <c:v>Year 2021</c:v>
                </c:pt>
                <c:pt idx="4">
                  <c:v>Year 2022</c:v>
                </c:pt>
              </c:strCache>
            </c:strRef>
          </c:cat>
          <c:val>
            <c:numRef>
              <c:f>'6907 21'!$L$18:$P$18</c:f>
              <c:numCache>
                <c:formatCode>General</c:formatCode>
                <c:ptCount val="5"/>
                <c:pt idx="0">
                  <c:v>95940</c:v>
                </c:pt>
                <c:pt idx="2">
                  <c:v>95305</c:v>
                </c:pt>
                <c:pt idx="3">
                  <c:v>115220</c:v>
                </c:pt>
                <c:pt idx="4">
                  <c:v>244296</c:v>
                </c:pt>
              </c:numCache>
            </c:numRef>
          </c:val>
          <c:smooth val="0"/>
          <c:extLst>
            <c:ext xmlns:c16="http://schemas.microsoft.com/office/drawing/2014/chart" uri="{C3380CC4-5D6E-409C-BE32-E72D297353CC}">
              <c16:uniqueId val="{00000001-C894-4CA7-BEEF-2D57E595FECA}"/>
            </c:ext>
          </c:extLst>
        </c:ser>
        <c:ser>
          <c:idx val="2"/>
          <c:order val="2"/>
          <c:tx>
            <c:strRef>
              <c:f>'6907 21'!$K$19</c:f>
              <c:strCache>
                <c:ptCount val="1"/>
                <c:pt idx="0">
                  <c:v>Türkiye</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'6907 21'!$L$16:$P$16</c:f>
              <c:strCache>
                <c:ptCount val="5"/>
                <c:pt idx="0">
                  <c:v>Year 2018</c:v>
                </c:pt>
                <c:pt idx="1">
                  <c:v>Year 2019</c:v>
                </c:pt>
                <c:pt idx="2">
                  <c:v>Year 2020</c:v>
                </c:pt>
                <c:pt idx="3">
                  <c:v>Year 2021</c:v>
                </c:pt>
                <c:pt idx="4">
                  <c:v>Year 2022</c:v>
                </c:pt>
              </c:strCache>
            </c:strRef>
          </c:cat>
          <c:val>
            <c:numRef>
              <c:f>'6907 21'!$L$19:$P$19</c:f>
              <c:numCache>
                <c:formatCode>General</c:formatCode>
                <c:ptCount val="5"/>
                <c:pt idx="0">
                  <c:v>102970</c:v>
                </c:pt>
                <c:pt idx="1">
                  <c:v>122506</c:v>
                </c:pt>
                <c:pt idx="2">
                  <c:v>170818</c:v>
                </c:pt>
                <c:pt idx="3">
                  <c:v>201778</c:v>
                </c:pt>
                <c:pt idx="4">
                  <c:v>154008</c:v>
                </c:pt>
              </c:numCache>
            </c:numRef>
          </c:val>
          <c:smooth val="0"/>
          <c:extLst>
            <c:ext xmlns:c16="http://schemas.microsoft.com/office/drawing/2014/chart" uri="{C3380CC4-5D6E-409C-BE32-E72D297353CC}">
              <c16:uniqueId val="{00000002-C894-4CA7-BEEF-2D57E595FECA}"/>
            </c:ext>
          </c:extLst>
        </c:ser>
        <c:ser>
          <c:idx val="3"/>
          <c:order val="3"/>
          <c:tx>
            <c:strRef>
              <c:f>'6907 21'!$K$20</c:f>
              <c:strCache>
                <c:ptCount val="1"/>
                <c:pt idx="0">
                  <c:v>India</c:v>
                </c:pt>
              </c:strCache>
            </c:strRef>
          </c:tx>
          <c:spPr>
            <a:ln w="22225" cap="rnd">
              <a:solidFill>
                <a:schemeClr val="accent4"/>
              </a:solidFill>
              <a:round/>
            </a:ln>
            <a:effectLst/>
          </c:spPr>
          <c:marker>
            <c:symbol val="x"/>
            <c:size val="6"/>
            <c:spPr>
              <a:noFill/>
              <a:ln w="9525">
                <a:solidFill>
                  <a:schemeClr val="accent4"/>
                </a:solidFill>
                <a:round/>
              </a:ln>
              <a:effectLst/>
            </c:spPr>
          </c:marker>
          <c:cat>
            <c:strRef>
              <c:f>'6907 21'!$L$16:$P$16</c:f>
              <c:strCache>
                <c:ptCount val="5"/>
                <c:pt idx="0">
                  <c:v>Year 2018</c:v>
                </c:pt>
                <c:pt idx="1">
                  <c:v>Year 2019</c:v>
                </c:pt>
                <c:pt idx="2">
                  <c:v>Year 2020</c:v>
                </c:pt>
                <c:pt idx="3">
                  <c:v>Year 2021</c:v>
                </c:pt>
                <c:pt idx="4">
                  <c:v>Year 2022</c:v>
                </c:pt>
              </c:strCache>
            </c:strRef>
          </c:cat>
          <c:val>
            <c:numRef>
              <c:f>'6907 21'!$L$20:$P$20</c:f>
              <c:numCache>
                <c:formatCode>General</c:formatCode>
                <c:ptCount val="5"/>
                <c:pt idx="0">
                  <c:v>28866</c:v>
                </c:pt>
                <c:pt idx="1">
                  <c:v>52923</c:v>
                </c:pt>
                <c:pt idx="2">
                  <c:v>81282</c:v>
                </c:pt>
                <c:pt idx="3">
                  <c:v>135563</c:v>
                </c:pt>
                <c:pt idx="4">
                  <c:v>124825</c:v>
                </c:pt>
              </c:numCache>
            </c:numRef>
          </c:val>
          <c:smooth val="0"/>
          <c:extLst>
            <c:ext xmlns:c16="http://schemas.microsoft.com/office/drawing/2014/chart" uri="{C3380CC4-5D6E-409C-BE32-E72D297353CC}">
              <c16:uniqueId val="{00000003-C894-4CA7-BEEF-2D57E595FECA}"/>
            </c:ext>
          </c:extLst>
        </c:ser>
        <c:ser>
          <c:idx val="4"/>
          <c:order val="4"/>
          <c:tx>
            <c:strRef>
              <c:f>'6907 21'!$K$26</c:f>
              <c:strCache>
                <c:ptCount val="1"/>
                <c:pt idx="0">
                  <c:v>China</c:v>
                </c:pt>
              </c:strCache>
            </c:strRef>
          </c:tx>
          <c:spPr>
            <a:ln w="22225" cap="rnd">
              <a:solidFill>
                <a:schemeClr val="accent5"/>
              </a:solidFill>
              <a:round/>
            </a:ln>
            <a:effectLst/>
          </c:spPr>
          <c:marker>
            <c:symbol val="star"/>
            <c:size val="6"/>
            <c:spPr>
              <a:noFill/>
              <a:ln w="9525">
                <a:solidFill>
                  <a:schemeClr val="accent5"/>
                </a:solidFill>
                <a:round/>
              </a:ln>
              <a:effectLst/>
            </c:spPr>
          </c:marker>
          <c:cat>
            <c:strRef>
              <c:f>'6907 21'!$L$16:$P$16</c:f>
              <c:strCache>
                <c:ptCount val="5"/>
                <c:pt idx="0">
                  <c:v>Year 2018</c:v>
                </c:pt>
                <c:pt idx="1">
                  <c:v>Year 2019</c:v>
                </c:pt>
                <c:pt idx="2">
                  <c:v>Year 2020</c:v>
                </c:pt>
                <c:pt idx="3">
                  <c:v>Year 2021</c:v>
                </c:pt>
                <c:pt idx="4">
                  <c:v>Year 2022</c:v>
                </c:pt>
              </c:strCache>
            </c:strRef>
          </c:cat>
          <c:val>
            <c:numRef>
              <c:f>'6907 21'!$L$26:$P$26</c:f>
              <c:numCache>
                <c:formatCode>General</c:formatCode>
                <c:ptCount val="5"/>
                <c:pt idx="0">
                  <c:v>29798</c:v>
                </c:pt>
                <c:pt idx="1">
                  <c:v>24795</c:v>
                </c:pt>
                <c:pt idx="2">
                  <c:v>17705</c:v>
                </c:pt>
                <c:pt idx="3">
                  <c:v>9491</c:v>
                </c:pt>
                <c:pt idx="4">
                  <c:v>4022</c:v>
                </c:pt>
              </c:numCache>
            </c:numRef>
          </c:val>
          <c:smooth val="0"/>
          <c:extLst>
            <c:ext xmlns:c16="http://schemas.microsoft.com/office/drawing/2014/chart" uri="{C3380CC4-5D6E-409C-BE32-E72D297353CC}">
              <c16:uniqueId val="{00000004-C894-4CA7-BEEF-2D57E595FECA}"/>
            </c:ext>
          </c:extLst>
        </c:ser>
        <c:dLbls>
          <c:showLegendKey val="0"/>
          <c:showVal val="0"/>
          <c:showCatName val="0"/>
          <c:showSerName val="0"/>
          <c:showPercent val="0"/>
          <c:showBubbleSize val="0"/>
        </c:dLbls>
        <c:marker val="1"/>
        <c:smooth val="0"/>
        <c:axId val="837455680"/>
        <c:axId val="837457320"/>
      </c:lineChart>
      <c:catAx>
        <c:axId val="837455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zh-CN"/>
          </a:p>
        </c:txPr>
        <c:crossAx val="837457320"/>
        <c:crosses val="autoZero"/>
        <c:auto val="1"/>
        <c:lblAlgn val="ctr"/>
        <c:lblOffset val="100"/>
        <c:noMultiLvlLbl val="0"/>
      </c:catAx>
      <c:valAx>
        <c:axId val="837457320"/>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837455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a:t>Average Import Prices of HS 6907 from China (USD/MT)</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zh-CN"/>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China</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Sheet1!$B$1:$F$1</c:f>
              <c:strCache>
                <c:ptCount val="5"/>
                <c:pt idx="0">
                  <c:v>2018年</c:v>
                </c:pt>
                <c:pt idx="1">
                  <c:v>2019年</c:v>
                </c:pt>
                <c:pt idx="2">
                  <c:v>2020年</c:v>
                </c:pt>
                <c:pt idx="3">
                  <c:v>2021年</c:v>
                </c:pt>
                <c:pt idx="4">
                  <c:v>2022年</c:v>
                </c:pt>
              </c:strCache>
            </c:strRef>
          </c:cat>
          <c:val>
            <c:numRef>
              <c:f>Sheet1!$B$2:$F$2</c:f>
              <c:numCache>
                <c:formatCode>General</c:formatCode>
                <c:ptCount val="5"/>
                <c:pt idx="0">
                  <c:v>390</c:v>
                </c:pt>
                <c:pt idx="1">
                  <c:v>428</c:v>
                </c:pt>
                <c:pt idx="2">
                  <c:v>403</c:v>
                </c:pt>
                <c:pt idx="3">
                  <c:v>752</c:v>
                </c:pt>
                <c:pt idx="4">
                  <c:v>809</c:v>
                </c:pt>
              </c:numCache>
            </c:numRef>
          </c:val>
          <c:extLst>
            <c:ext xmlns:c16="http://schemas.microsoft.com/office/drawing/2014/chart" uri="{C3380CC4-5D6E-409C-BE32-E72D297353CC}">
              <c16:uniqueId val="{00000000-2BCD-450D-A273-63FFA135C5E4}"/>
            </c:ext>
          </c:extLst>
        </c:ser>
        <c:dLbls>
          <c:showLegendKey val="0"/>
          <c:showVal val="1"/>
          <c:showCatName val="0"/>
          <c:showSerName val="0"/>
          <c:showPercent val="0"/>
          <c:showBubbleSize val="0"/>
        </c:dLbls>
        <c:gapWidth val="84"/>
        <c:gapDepth val="53"/>
        <c:shape val="box"/>
        <c:axId val="886088784"/>
        <c:axId val="886096328"/>
        <c:axId val="0"/>
      </c:bar3DChart>
      <c:catAx>
        <c:axId val="886088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zh-CN"/>
          </a:p>
        </c:txPr>
        <c:crossAx val="886096328"/>
        <c:crosses val="autoZero"/>
        <c:auto val="1"/>
        <c:lblAlgn val="ctr"/>
        <c:lblOffset val="100"/>
        <c:noMultiLvlLbl val="0"/>
      </c:catAx>
      <c:valAx>
        <c:axId val="886096328"/>
        <c:scaling>
          <c:orientation val="minMax"/>
        </c:scaling>
        <c:delete val="1"/>
        <c:axPos val="l"/>
        <c:numFmt formatCode="General" sourceLinked="1"/>
        <c:majorTickMark val="out"/>
        <c:minorTickMark val="none"/>
        <c:tickLblPos val="nextTo"/>
        <c:crossAx val="886088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dirty="0"/>
              <a:t>China’s total exports of goods under HS 6907</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zh-CN"/>
        </a:p>
      </c:txPr>
    </c:title>
    <c:autoTitleDeleted val="0"/>
    <c:plotArea>
      <c:layout/>
      <c:lineChart>
        <c:grouping val="standard"/>
        <c:varyColors val="0"/>
        <c:ser>
          <c:idx val="0"/>
          <c:order val="0"/>
          <c:tx>
            <c:strRef>
              <c:f>Sheet1!$B$3</c:f>
              <c:strCache>
                <c:ptCount val="1"/>
                <c:pt idx="0">
                  <c:v>China</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Sheet1!$C$2:$G$2</c:f>
              <c:strCache>
                <c:ptCount val="5"/>
                <c:pt idx="0">
                  <c:v>2018年</c:v>
                </c:pt>
                <c:pt idx="1">
                  <c:v>2019年</c:v>
                </c:pt>
                <c:pt idx="2">
                  <c:v>2020年</c:v>
                </c:pt>
                <c:pt idx="3">
                  <c:v>2021年</c:v>
                </c:pt>
                <c:pt idx="4">
                  <c:v>2022年</c:v>
                </c:pt>
              </c:strCache>
            </c:strRef>
          </c:cat>
          <c:val>
            <c:numRef>
              <c:f>Sheet1!$C$3:$G$3</c:f>
              <c:numCache>
                <c:formatCode>General</c:formatCode>
                <c:ptCount val="5"/>
                <c:pt idx="0">
                  <c:v>15174785</c:v>
                </c:pt>
                <c:pt idx="1">
                  <c:v>13554063</c:v>
                </c:pt>
                <c:pt idx="2">
                  <c:v>10991537</c:v>
                </c:pt>
                <c:pt idx="3">
                  <c:v>10543718</c:v>
                </c:pt>
                <c:pt idx="4">
                  <c:v>9895777</c:v>
                </c:pt>
              </c:numCache>
            </c:numRef>
          </c:val>
          <c:smooth val="0"/>
          <c:extLst>
            <c:ext xmlns:c16="http://schemas.microsoft.com/office/drawing/2014/chart" uri="{C3380CC4-5D6E-409C-BE32-E72D297353CC}">
              <c16:uniqueId val="{00000000-81E2-4455-A706-84607143896F}"/>
            </c:ext>
          </c:extLst>
        </c:ser>
        <c:dLbls>
          <c:showLegendKey val="0"/>
          <c:showVal val="0"/>
          <c:showCatName val="0"/>
          <c:showSerName val="0"/>
          <c:showPercent val="0"/>
          <c:showBubbleSize val="0"/>
        </c:dLbls>
        <c:smooth val="0"/>
        <c:axId val="1403726480"/>
        <c:axId val="1403734352"/>
      </c:lineChart>
      <c:catAx>
        <c:axId val="140372648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zh-CN"/>
          </a:p>
        </c:txPr>
        <c:crossAx val="1403734352"/>
        <c:crosses val="autoZero"/>
        <c:auto val="1"/>
        <c:lblAlgn val="ctr"/>
        <c:lblOffset val="100"/>
        <c:noMultiLvlLbl val="0"/>
      </c:catAx>
      <c:valAx>
        <c:axId val="1403734352"/>
        <c:scaling>
          <c:orientation val="minMax"/>
          <c:min val="2000000"/>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zh-CN"/>
          </a:p>
        </c:txPr>
        <c:crossAx val="140372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a:t>China</a:t>
            </a:r>
            <a:r>
              <a:rPr lang="zh-CN"/>
              <a:t>’</a:t>
            </a:r>
            <a:r>
              <a:rPr lang="en-US"/>
              <a:t>s average export price during 2018-22 (USD/MT)</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zh-CN"/>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Sheet1!$A$21</c:f>
              <c:strCache>
                <c:ptCount val="1"/>
                <c:pt idx="0">
                  <c:v>China</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Sheet1!$B$20:$F$20</c:f>
              <c:strCache>
                <c:ptCount val="5"/>
                <c:pt idx="0">
                  <c:v>2018年</c:v>
                </c:pt>
                <c:pt idx="1">
                  <c:v>2019年</c:v>
                </c:pt>
                <c:pt idx="2">
                  <c:v>2020年</c:v>
                </c:pt>
                <c:pt idx="3">
                  <c:v>2021年</c:v>
                </c:pt>
                <c:pt idx="4">
                  <c:v>2022年</c:v>
                </c:pt>
              </c:strCache>
            </c:strRef>
          </c:cat>
          <c:val>
            <c:numRef>
              <c:f>Sheet1!$B$21:$F$21</c:f>
              <c:numCache>
                <c:formatCode>General</c:formatCode>
                <c:ptCount val="5"/>
                <c:pt idx="0">
                  <c:v>292</c:v>
                </c:pt>
                <c:pt idx="1">
                  <c:v>335</c:v>
                </c:pt>
                <c:pt idx="2">
                  <c:v>374</c:v>
                </c:pt>
                <c:pt idx="3">
                  <c:v>387</c:v>
                </c:pt>
                <c:pt idx="4">
                  <c:v>495</c:v>
                </c:pt>
              </c:numCache>
            </c:numRef>
          </c:val>
          <c:extLst>
            <c:ext xmlns:c16="http://schemas.microsoft.com/office/drawing/2014/chart" uri="{C3380CC4-5D6E-409C-BE32-E72D297353CC}">
              <c16:uniqueId val="{00000000-857B-462A-ACEE-9D99ABF00167}"/>
            </c:ext>
          </c:extLst>
        </c:ser>
        <c:dLbls>
          <c:showLegendKey val="0"/>
          <c:showVal val="1"/>
          <c:showCatName val="0"/>
          <c:showSerName val="0"/>
          <c:showPercent val="0"/>
          <c:showBubbleSize val="0"/>
        </c:dLbls>
        <c:gapWidth val="84"/>
        <c:gapDepth val="53"/>
        <c:shape val="box"/>
        <c:axId val="1322710488"/>
        <c:axId val="1322708848"/>
        <c:axId val="0"/>
      </c:bar3DChart>
      <c:catAx>
        <c:axId val="1322710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zh-CN"/>
          </a:p>
        </c:txPr>
        <c:crossAx val="1322708848"/>
        <c:crosses val="autoZero"/>
        <c:auto val="1"/>
        <c:lblAlgn val="ctr"/>
        <c:lblOffset val="100"/>
        <c:noMultiLvlLbl val="0"/>
      </c:catAx>
      <c:valAx>
        <c:axId val="1322708848"/>
        <c:scaling>
          <c:orientation val="minMax"/>
        </c:scaling>
        <c:delete val="1"/>
        <c:axPos val="l"/>
        <c:numFmt formatCode="General" sourceLinked="1"/>
        <c:majorTickMark val="out"/>
        <c:minorTickMark val="none"/>
        <c:tickLblPos val="nextTo"/>
        <c:crossAx val="1322710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b="1" dirty="0"/>
              <a:t>Percentage of Guangdong Production lines Changing to LNG in 2020</a:t>
            </a:r>
            <a:endParaRPr lang="zh-CN"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zh-CN"/>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651-4B11-ABE4-9D9001A9D94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651-4B11-ABE4-9D9001A9D94F}"/>
              </c:ext>
            </c:extLst>
          </c:dPt>
          <c:dLbls>
            <c:dLbl>
              <c:idx val="0"/>
              <c:layout>
                <c:manualLayout>
                  <c:x val="-0.11953549505280739"/>
                  <c:y val="5.169658279781219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51-4B11-ABE4-9D9001A9D94F}"/>
                </c:ext>
              </c:extLst>
            </c:dLbl>
            <c:dLbl>
              <c:idx val="1"/>
              <c:delete val="1"/>
              <c:extLst>
                <c:ext xmlns:c15="http://schemas.microsoft.com/office/drawing/2012/chart" uri="{CE6537A1-D6FC-4f65-9D91-7224C49458BB}"/>
                <c:ext xmlns:c16="http://schemas.microsoft.com/office/drawing/2014/chart" uri="{C3380CC4-5D6E-409C-BE32-E72D297353CC}">
                  <c16:uniqueId val="{00000003-5651-4B11-ABE4-9D9001A9D94F}"/>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zh-CN"/>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Sheet1!$B$30:$B$31</c:f>
              <c:strCache>
                <c:ptCount val="2"/>
                <c:pt idx="0">
                  <c:v>Number of lines changing fuel to LNG in Guangdong</c:v>
                </c:pt>
                <c:pt idx="1">
                  <c:v>The rest</c:v>
                </c:pt>
              </c:strCache>
            </c:strRef>
          </c:cat>
          <c:val>
            <c:numRef>
              <c:f>Sheet1!$C$30:$C$31</c:f>
              <c:numCache>
                <c:formatCode>General</c:formatCode>
                <c:ptCount val="2"/>
                <c:pt idx="0">
                  <c:v>800</c:v>
                </c:pt>
                <c:pt idx="1">
                  <c:v>1960</c:v>
                </c:pt>
              </c:numCache>
            </c:numRef>
          </c:val>
          <c:extLst>
            <c:ext xmlns:c16="http://schemas.microsoft.com/office/drawing/2014/chart" uri="{C3380CC4-5D6E-409C-BE32-E72D297353CC}">
              <c16:uniqueId val="{00000004-5651-4B11-ABE4-9D9001A9D94F}"/>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75000"/>
        </a:schemeClr>
      </a:solidFill>
    </a:ln>
    <a:effectLst>
      <a:outerShdw blurRad="50800" dist="38100" dir="2700000" algn="tl" rotWithShape="0">
        <a:prstClr val="black">
          <a:alpha val="40000"/>
        </a:prstClr>
      </a:outerShdw>
    </a:effectLst>
  </c:spPr>
  <c:txPr>
    <a:bodyPr/>
    <a:lstStyle/>
    <a:p>
      <a:pPr>
        <a:defRPr sz="10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7.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EDF663E-E639-5DAF-7EA4-98D701B9CA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tLang="zh-CN"/>
              <a:t>Non-confidential</a:t>
            </a:r>
            <a:endParaRPr lang="zh-CN" altLang="en-US"/>
          </a:p>
        </p:txBody>
      </p:sp>
      <p:sp>
        <p:nvSpPr>
          <p:cNvPr id="3" name="日期占位符 2">
            <a:extLst>
              <a:ext uri="{FF2B5EF4-FFF2-40B4-BE49-F238E27FC236}">
                <a16:creationId xmlns:a16="http://schemas.microsoft.com/office/drawing/2014/main" id="{9749D620-B93F-34F1-69E2-B83EBE163F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C4F113-9B3A-414E-984F-51A240165669}" type="datetimeFigureOut">
              <a:rPr lang="zh-CN" altLang="en-US" smtClean="0"/>
              <a:t>2023/7/2</a:t>
            </a:fld>
            <a:endParaRPr lang="zh-CN" altLang="en-US"/>
          </a:p>
        </p:txBody>
      </p:sp>
      <p:sp>
        <p:nvSpPr>
          <p:cNvPr id="4" name="页脚占位符 3">
            <a:extLst>
              <a:ext uri="{FF2B5EF4-FFF2-40B4-BE49-F238E27FC236}">
                <a16:creationId xmlns:a16="http://schemas.microsoft.com/office/drawing/2014/main" id="{FA1C732A-2CB3-5C36-4BE2-84A687FB18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18C85212-B9EC-BE7D-E4A4-1623AE0069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AFD5F-A889-4B9B-88EF-C9C490825808}" type="slidenum">
              <a:rPr lang="zh-CN" altLang="en-US" smtClean="0"/>
              <a:t>‹#›</a:t>
            </a:fld>
            <a:endParaRPr lang="zh-CN" altLang="en-US"/>
          </a:p>
        </p:txBody>
      </p:sp>
    </p:spTree>
    <p:extLst>
      <p:ext uri="{BB962C8B-B14F-4D97-AF65-F5344CB8AC3E}">
        <p14:creationId xmlns:p14="http://schemas.microsoft.com/office/powerpoint/2010/main" val="97486016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tLang="zh-CN"/>
              <a:t>Non-confidential</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0BF8E-CFF5-40DD-AD78-B7FBCFA04F50}" type="datetimeFigureOut">
              <a:rPr lang="zh-CN" altLang="en-US" smtClean="0"/>
              <a:t>2023/7/2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C626E-8571-495F-A5DA-AAD7175A9E35}" type="slidenum">
              <a:rPr lang="zh-CN" altLang="en-US" smtClean="0"/>
              <a:t>‹#›</a:t>
            </a:fld>
            <a:endParaRPr lang="zh-CN" altLang="en-US"/>
          </a:p>
        </p:txBody>
      </p:sp>
    </p:spTree>
    <p:extLst>
      <p:ext uri="{BB962C8B-B14F-4D97-AF65-F5344CB8AC3E}">
        <p14:creationId xmlns:p14="http://schemas.microsoft.com/office/powerpoint/2010/main" val="105002543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DD16FB68-73B8-CE3C-5D52-1883428D6FCE}"/>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3778811786"/>
      </p:ext>
    </p:extLst>
  </p:cSld>
  <p:clrMapOvr>
    <a:masterClrMapping/>
  </p:clrMapOvr>
</p:notes>
</file>

<file path=ppt/notesSlides/notesSlide1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EF78FDFC-0D14-EA7B-4DFA-EE9CA9B48D5F}"/>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4277532367"/>
      </p:ext>
    </p:extLst>
  </p:cSld>
  <p:clrMapOvr>
    <a:masterClrMapping/>
  </p:clrMapOvr>
</p:notes>
</file>

<file path=ppt/notesSlides/notesSlide1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D09283C7-5C63-490B-9075-4E1305DFDC64}"/>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2720140745"/>
      </p:ext>
    </p:extLst>
  </p:cSld>
  <p:clrMapOvr>
    <a:masterClrMapping/>
  </p:clrMapOvr>
</p:notes>
</file>

<file path=ppt/notesSlides/notesSlide1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3955C7F7-E76E-D765-8D2E-D60B75004F00}"/>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603657739"/>
      </p:ext>
    </p:extLst>
  </p:cSld>
  <p:clrMapOvr>
    <a:masterClrMapping/>
  </p:clrMapOvr>
</p:notes>
</file>

<file path=ppt/notesSlides/notesSlide1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FB24FBE4-4966-EB5B-108A-1D74994A0DBF}"/>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3595446260"/>
      </p:ext>
    </p:extLst>
  </p:cSld>
  <p:clrMapOvr>
    <a:masterClrMapping/>
  </p:clrMapOvr>
</p:notes>
</file>

<file path=ppt/notesSlides/notesSlide1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A8CDFB79-283E-336F-57CB-5E82FBC1A2F6}"/>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3234744629"/>
      </p:ext>
    </p:extLst>
  </p:cSld>
  <p:clrMapOvr>
    <a:masterClrMapping/>
  </p:clrMapOvr>
</p:notes>
</file>

<file path=ppt/notesSlides/notesSlide1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2C42AD0F-AF4C-AB30-1DC7-30FECF9E54DC}"/>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314817990"/>
      </p:ext>
    </p:extLst>
  </p:cSld>
  <p:clrMapOvr>
    <a:masterClrMapping/>
  </p:clrMapOvr>
</p:notes>
</file>

<file path=ppt/notesSlides/notesSlide1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2BB7099C-7860-CE21-A276-89F315E466FB}"/>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2873827394"/>
      </p:ext>
    </p:extLst>
  </p:cSld>
  <p:clrMapOvr>
    <a:masterClrMapping/>
  </p:clrMapOvr>
</p:notes>
</file>

<file path=ppt/notesSlides/notesSlide1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27ED2CD3-7F47-806B-ADD7-054F47B1A354}"/>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2902652060"/>
      </p:ext>
    </p:extLst>
  </p:cSld>
  <p:clrMapOvr>
    <a:masterClrMapping/>
  </p:clrMapOvr>
</p:notes>
</file>

<file path=ppt/notesSlides/notesSlide1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3FFBB9F4-A305-CAE6-30FC-3B0D5C58EF0C}"/>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925779172"/>
      </p:ext>
    </p:extLst>
  </p:cSld>
  <p:clrMapOvr>
    <a:masterClrMapping/>
  </p:clrMapOvr>
</p:notes>
</file>

<file path=ppt/notesSlides/notesSlide1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9C294BCD-01ED-88E9-6C34-D9E86F86209F}"/>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423793366"/>
      </p:ext>
    </p:extLst>
  </p:cSld>
  <p:clrMapOvr>
    <a:masterClrMapping/>
  </p:clrMapOvr>
</p:notes>
</file>

<file path=ppt/notesSlides/notesSlide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ED7C67A9-EC80-5A1E-1388-C647095A8695}"/>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185410244"/>
      </p:ext>
    </p:extLst>
  </p:cSld>
  <p:clrMapOvr>
    <a:masterClrMapping/>
  </p:clrMapOvr>
</p:notes>
</file>

<file path=ppt/notesSlides/notesSlide2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5F5521D6-EDF6-6365-D77D-18F6FC03F7E1}"/>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3343193026"/>
      </p:ext>
    </p:extLst>
  </p:cSld>
  <p:clrMapOvr>
    <a:masterClrMapping/>
  </p:clrMapOvr>
</p:notes>
</file>

<file path=ppt/notesSlides/notesSlide2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725D4D52-7DB9-FCA4-2265-E4DCEFBC8832}"/>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858866086"/>
      </p:ext>
    </p:extLst>
  </p:cSld>
  <p:clrMapOvr>
    <a:masterClrMapping/>
  </p:clrMapOvr>
</p:notes>
</file>

<file path=ppt/notesSlides/notesSlide2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71F7031B-A94B-5B91-058E-AE05F5119396}"/>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3016180865"/>
      </p:ext>
    </p:extLst>
  </p:cSld>
  <p:clrMapOvr>
    <a:masterClrMapping/>
  </p:clrMapOvr>
</p:notes>
</file>

<file path=ppt/notesSlides/notesSlide2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4AD8CE30-6242-43F8-27EE-36C2251D42AD}"/>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3093610316"/>
      </p:ext>
    </p:extLst>
  </p:cSld>
  <p:clrMapOvr>
    <a:masterClrMapping/>
  </p:clrMapOvr>
</p:notes>
</file>

<file path=ppt/notesSlides/notesSlide2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E5F9187B-F686-5D45-3600-C10052A8C53B}"/>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351913559"/>
      </p:ext>
    </p:extLst>
  </p:cSld>
  <p:clrMapOvr>
    <a:masterClrMapping/>
  </p:clrMapOvr>
</p:notes>
</file>

<file path=ppt/notesSlides/notesSlide2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7C0007E9-D2ED-2652-80A7-A16CA90EA5B3}"/>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037386229"/>
      </p:ext>
    </p:extLst>
  </p:cSld>
  <p:clrMapOvr>
    <a:masterClrMapping/>
  </p:clrMapOvr>
</p:notes>
</file>

<file path=ppt/notesSlides/notesSlide2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1E682C30-E049-3691-000C-BD6DF0FE261D}"/>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391685377"/>
      </p:ext>
    </p:extLst>
  </p:cSld>
  <p:clrMapOvr>
    <a:masterClrMapping/>
  </p:clrMapOvr>
</p:notes>
</file>

<file path=ppt/notesSlides/notesSlide2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F19B8450-98E2-8501-B17F-F5E1498C54FA}"/>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032176872"/>
      </p:ext>
    </p:extLst>
  </p:cSld>
  <p:clrMapOvr>
    <a:masterClrMapping/>
  </p:clrMapOvr>
</p:notes>
</file>

<file path=ppt/notesSlides/notesSlide2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BC817D38-8879-03E4-9266-BA5ADB09D4AB}"/>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573335944"/>
      </p:ext>
    </p:extLst>
  </p:cSld>
  <p:clrMapOvr>
    <a:masterClrMapping/>
  </p:clrMapOvr>
</p:notes>
</file>

<file path=ppt/notesSlides/notesSlide2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EBD3C63F-A187-5364-F7C9-E799B9A58E0C}"/>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762521545"/>
      </p:ext>
    </p:extLst>
  </p:cSld>
  <p:clrMapOvr>
    <a:masterClrMapping/>
  </p:clrMapOvr>
</p:notes>
</file>

<file path=ppt/notesSlides/notesSlide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54377209-288E-4033-9ACC-0B433F72793F}"/>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4164401373"/>
      </p:ext>
    </p:extLst>
  </p:cSld>
  <p:clrMapOvr>
    <a:masterClrMapping/>
  </p:clrMapOvr>
</p:notes>
</file>

<file path=ppt/notesSlides/notesSlide3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9BC84457-9EE2-02F6-7D90-BF8CD4ADC9F4}"/>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3109950938"/>
      </p:ext>
    </p:extLst>
  </p:cSld>
  <p:clrMapOvr>
    <a:masterClrMapping/>
  </p:clrMapOvr>
</p:notes>
</file>

<file path=ppt/notesSlides/notesSlide3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50EC4E98-D66A-6E2B-9C86-995A5D5328DA}"/>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2563616043"/>
      </p:ext>
    </p:extLst>
  </p:cSld>
  <p:clrMapOvr>
    <a:masterClrMapping/>
  </p:clrMapOvr>
</p:notes>
</file>

<file path=ppt/notesSlides/notesSlide3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718B3F27-EAC1-690B-CDCC-1B8914CD4FBF}"/>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606425343"/>
      </p:ext>
    </p:extLst>
  </p:cSld>
  <p:clrMapOvr>
    <a:masterClrMapping/>
  </p:clrMapOvr>
</p:notes>
</file>

<file path=ppt/notesSlides/notesSlide3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CA9E5960-23A3-B7E3-69C4-746486157316}"/>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611605641"/>
      </p:ext>
    </p:extLst>
  </p:cSld>
  <p:clrMapOvr>
    <a:masterClrMapping/>
  </p:clrMapOvr>
</p:notes>
</file>

<file path=ppt/notesSlides/notesSlide3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https://www.ons.gov.uk/economy/inflationandpriceindices/timeseries/l55o/mm23</a:t>
            </a:r>
            <a:endParaRPr lang="zh-CN" altLang="en-US" dirty="0"/>
          </a:p>
        </p:txBody>
      </p:sp>
      <p:sp>
        <p:nvSpPr>
          <p:cNvPr id="5" name="页眉占位符 4">
            <a:extLst>
              <a:ext uri="{FF2B5EF4-FFF2-40B4-BE49-F238E27FC236}">
                <a16:creationId xmlns:a16="http://schemas.microsoft.com/office/drawing/2014/main" id="{1C9D20D7-8ADA-0D88-53BE-5538BFDF0E0F}"/>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4214572469"/>
      </p:ext>
    </p:extLst>
  </p:cSld>
  <p:clrMapOvr>
    <a:masterClrMapping/>
  </p:clrMapOvr>
</p:notes>
</file>

<file path=ppt/notesSlides/notesSlide3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FBEB4273-30BC-95E5-6CFE-0B45028DF781}"/>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3229524822"/>
      </p:ext>
    </p:extLst>
  </p:cSld>
  <p:clrMapOvr>
    <a:masterClrMapping/>
  </p:clrMapOvr>
</p:notes>
</file>

<file path=ppt/notesSlides/notesSlide3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https://www.ons.gov.uk/economy/inflationandpriceindices/timeseries/l55o/mm23</a:t>
            </a:r>
            <a:endParaRPr lang="zh-CN" altLang="en-US" dirty="0"/>
          </a:p>
        </p:txBody>
      </p:sp>
      <p:sp>
        <p:nvSpPr>
          <p:cNvPr id="5" name="页眉占位符 4">
            <a:extLst>
              <a:ext uri="{FF2B5EF4-FFF2-40B4-BE49-F238E27FC236}">
                <a16:creationId xmlns:a16="http://schemas.microsoft.com/office/drawing/2014/main" id="{36101227-139E-CD05-4FBB-9CAA1E29A524}"/>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2240685173"/>
      </p:ext>
    </p:extLst>
  </p:cSld>
  <p:clrMapOvr>
    <a:masterClrMapping/>
  </p:clrMapOvr>
</p:notes>
</file>

<file path=ppt/notesSlides/notesSlide3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https://www.ons.gov.uk/economy/inflationandpriceindices/timeseries/l55o/mm23</a:t>
            </a:r>
            <a:endParaRPr lang="zh-CN" altLang="en-US" dirty="0"/>
          </a:p>
        </p:txBody>
      </p:sp>
      <p:sp>
        <p:nvSpPr>
          <p:cNvPr id="5" name="页眉占位符 4">
            <a:extLst>
              <a:ext uri="{FF2B5EF4-FFF2-40B4-BE49-F238E27FC236}">
                <a16:creationId xmlns:a16="http://schemas.microsoft.com/office/drawing/2014/main" id="{702C6327-1EE8-94FE-7FD8-F13BAE377B1C}"/>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255311694"/>
      </p:ext>
    </p:extLst>
  </p:cSld>
  <p:clrMapOvr>
    <a:masterClrMapping/>
  </p:clrMapOvr>
</p:notes>
</file>

<file path=ppt/notesSlides/notesSlide3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https://www.ons.gov.uk/economy/inflationandpriceindices/timeseries/l55o/mm23</a:t>
            </a:r>
            <a:endParaRPr lang="zh-CN" altLang="en-US" dirty="0"/>
          </a:p>
        </p:txBody>
      </p:sp>
      <p:sp>
        <p:nvSpPr>
          <p:cNvPr id="5" name="页眉占位符 4">
            <a:extLst>
              <a:ext uri="{FF2B5EF4-FFF2-40B4-BE49-F238E27FC236}">
                <a16:creationId xmlns:a16="http://schemas.microsoft.com/office/drawing/2014/main" id="{5A927257-0F02-C1ED-B41F-52C4D8C27B1C}"/>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390930759"/>
      </p:ext>
    </p:extLst>
  </p:cSld>
  <p:clrMapOvr>
    <a:masterClrMapping/>
  </p:clrMapOvr>
</p:notes>
</file>

<file path=ppt/notesSlides/notesSlide3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9930970B-5637-BAC5-7C20-1FD97EFB09D6}"/>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2335621761"/>
      </p:ext>
    </p:extLst>
  </p:cSld>
  <p:clrMapOvr>
    <a:masterClrMapping/>
  </p:clrMapOvr>
</p:notes>
</file>

<file path=ppt/notesSlides/notesSlide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F715533F-7535-E5ED-B0D4-F8B5B84DA583}"/>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2568494301"/>
      </p:ext>
    </p:extLst>
  </p:cSld>
  <p:clrMapOvr>
    <a:masterClrMapping/>
  </p:clrMapOvr>
</p:notes>
</file>

<file path=ppt/notesSlides/notesSlide4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3C16A1A1-992C-3EF7-4F80-AABBAA83F784}"/>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3631409093"/>
      </p:ext>
    </p:extLst>
  </p:cSld>
  <p:clrMapOvr>
    <a:masterClrMapping/>
  </p:clrMapOvr>
</p:notes>
</file>

<file path=ppt/notesSlides/notesSlide4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BC3DB83D-948F-7DD6-675A-FF6C6CE4AFA1}"/>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2445747619"/>
      </p:ext>
    </p:extLst>
  </p:cSld>
  <p:clrMapOvr>
    <a:masterClrMapping/>
  </p:clrMapOvr>
</p:notes>
</file>

<file path=ppt/notesSlides/notesSlide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05A5FAE1-F1EF-03EC-62AB-39286E1856D7}"/>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4121479477"/>
      </p:ext>
    </p:extLst>
  </p:cSld>
  <p:clrMapOvr>
    <a:masterClrMapping/>
  </p:clrMapOvr>
</p:notes>
</file>

<file path=ppt/notesSlides/notesSlide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2017</a:t>
            </a:r>
            <a:r>
              <a:rPr lang="zh-CN" altLang="en-US" dirty="0"/>
              <a:t>年</a:t>
            </a:r>
            <a:r>
              <a:rPr lang="en-US" altLang="zh-CN" dirty="0"/>
              <a:t>11</a:t>
            </a:r>
            <a:r>
              <a:rPr lang="zh-CN" altLang="en-US" dirty="0"/>
              <a:t>月</a:t>
            </a:r>
            <a:r>
              <a:rPr lang="en-US" altLang="zh-CN" dirty="0"/>
              <a:t>28</a:t>
            </a:r>
            <a:r>
              <a:rPr lang="zh-CN" altLang="en-US" dirty="0"/>
              <a:t>日 </a:t>
            </a:r>
            <a:r>
              <a:rPr lang="en-US" altLang="zh-CN" dirty="0"/>
              <a:t>- 2018</a:t>
            </a:r>
            <a:r>
              <a:rPr lang="zh-CN" altLang="en-US" dirty="0"/>
              <a:t>年</a:t>
            </a:r>
            <a:r>
              <a:rPr lang="en-US" altLang="zh-CN" dirty="0"/>
              <a:t>3</a:t>
            </a:r>
            <a:r>
              <a:rPr lang="zh-CN" altLang="en-US" dirty="0"/>
              <a:t>月</a:t>
            </a:r>
            <a:r>
              <a:rPr lang="en-US" altLang="zh-CN" dirty="0"/>
              <a:t>30</a:t>
            </a:r>
            <a:r>
              <a:rPr lang="zh-CN" altLang="en-US" dirty="0"/>
              <a:t>日</a:t>
            </a:r>
            <a:endParaRPr lang="en-US" altLang="zh-CN" dirty="0"/>
          </a:p>
          <a:p>
            <a:r>
              <a:rPr lang="zh-CN" altLang="en-US" dirty="0"/>
              <a:t>启动“</a:t>
            </a:r>
            <a:r>
              <a:rPr lang="en-US" altLang="zh-CN" dirty="0"/>
              <a:t>Call for Evidence</a:t>
            </a:r>
            <a:r>
              <a:rPr lang="zh-CN" altLang="en-US" dirty="0"/>
              <a:t>”确认是否要维持</a:t>
            </a:r>
            <a:r>
              <a:rPr lang="en-US" altLang="zh-CN" dirty="0"/>
              <a:t>/</a:t>
            </a:r>
            <a:r>
              <a:rPr lang="zh-CN" altLang="en-US" dirty="0"/>
              <a:t>终止措施。</a:t>
            </a:r>
            <a:endParaRPr lang="en-US" altLang="zh-CN" dirty="0"/>
          </a:p>
          <a:p>
            <a:endParaRPr lang="en-US" altLang="zh-CN" dirty="0"/>
          </a:p>
          <a:p>
            <a:r>
              <a:rPr lang="en-US" altLang="zh-CN" dirty="0"/>
              <a:t>2018</a:t>
            </a:r>
            <a:r>
              <a:rPr lang="zh-CN" altLang="en-US" dirty="0"/>
              <a:t>年</a:t>
            </a:r>
            <a:r>
              <a:rPr lang="en-US" altLang="zh-CN" dirty="0"/>
              <a:t>7</a:t>
            </a:r>
            <a:r>
              <a:rPr lang="zh-CN" altLang="en-US" dirty="0"/>
              <a:t>月</a:t>
            </a:r>
            <a:r>
              <a:rPr lang="en-US" altLang="zh-CN" dirty="0"/>
              <a:t>24</a:t>
            </a:r>
            <a:r>
              <a:rPr lang="zh-CN" altLang="en-US" dirty="0"/>
              <a:t>日</a:t>
            </a:r>
            <a:endParaRPr lang="en-US" altLang="zh-CN" dirty="0"/>
          </a:p>
          <a:p>
            <a:r>
              <a:rPr lang="zh-CN" altLang="en-US" dirty="0"/>
              <a:t>公布初步审查结果，共审查</a:t>
            </a:r>
            <a:r>
              <a:rPr lang="en-US" altLang="zh-CN" dirty="0"/>
              <a:t>118</a:t>
            </a:r>
            <a:r>
              <a:rPr lang="zh-CN" altLang="en-US" dirty="0"/>
              <a:t>项原欧盟措施，终止</a:t>
            </a:r>
            <a:r>
              <a:rPr lang="en-US" altLang="zh-CN" dirty="0"/>
              <a:t>76</a:t>
            </a:r>
            <a:r>
              <a:rPr lang="zh-CN" altLang="en-US" dirty="0"/>
              <a:t>项，维持</a:t>
            </a:r>
            <a:r>
              <a:rPr lang="en-US" altLang="zh-CN" dirty="0"/>
              <a:t>42</a:t>
            </a:r>
            <a:r>
              <a:rPr lang="zh-CN" altLang="en-US" dirty="0"/>
              <a:t>项。</a:t>
            </a:r>
            <a:endParaRPr lang="en-US" altLang="zh-CN" dirty="0"/>
          </a:p>
          <a:p>
            <a:endParaRPr lang="en-US" altLang="zh-CN" dirty="0"/>
          </a:p>
          <a:p>
            <a:r>
              <a:rPr lang="en-US" altLang="zh-CN" dirty="0"/>
              <a:t>2018</a:t>
            </a:r>
            <a:r>
              <a:rPr lang="zh-CN" altLang="en-US" dirty="0"/>
              <a:t>年</a:t>
            </a:r>
            <a:r>
              <a:rPr lang="en-US" altLang="zh-CN" dirty="0"/>
              <a:t>7</a:t>
            </a:r>
            <a:r>
              <a:rPr lang="zh-CN" altLang="en-US" dirty="0"/>
              <a:t>月</a:t>
            </a:r>
            <a:r>
              <a:rPr lang="en-US" altLang="zh-CN" dirty="0"/>
              <a:t>24</a:t>
            </a:r>
            <a:r>
              <a:rPr lang="zh-CN" altLang="en-US" dirty="0"/>
              <a:t>日 </a:t>
            </a:r>
            <a:r>
              <a:rPr lang="en-US" altLang="zh-CN" dirty="0"/>
              <a:t>– 2018</a:t>
            </a:r>
            <a:r>
              <a:rPr lang="zh-CN" altLang="en-US" dirty="0"/>
              <a:t>年</a:t>
            </a:r>
            <a:r>
              <a:rPr lang="en-US" altLang="zh-CN" dirty="0"/>
              <a:t>8</a:t>
            </a:r>
            <a:r>
              <a:rPr lang="zh-CN" altLang="en-US" dirty="0"/>
              <a:t>月</a:t>
            </a:r>
            <a:r>
              <a:rPr lang="en-US" altLang="zh-CN" dirty="0"/>
              <a:t>24</a:t>
            </a:r>
            <a:r>
              <a:rPr lang="zh-CN" altLang="en-US" dirty="0"/>
              <a:t>日（补充月）</a:t>
            </a:r>
            <a:endParaRPr lang="en-US" altLang="zh-CN" dirty="0"/>
          </a:p>
          <a:p>
            <a:r>
              <a:rPr lang="zh-CN" altLang="en-US" dirty="0"/>
              <a:t>补充“</a:t>
            </a:r>
            <a:r>
              <a:rPr lang="en-US" altLang="zh-CN" dirty="0"/>
              <a:t>Call for Evidence</a:t>
            </a:r>
            <a:r>
              <a:rPr lang="zh-CN" altLang="en-US" dirty="0"/>
              <a:t>”的征集</a:t>
            </a:r>
            <a:endParaRPr lang="en-US" altLang="zh-CN" dirty="0"/>
          </a:p>
          <a:p>
            <a:endParaRPr lang="en-US" altLang="zh-CN" dirty="0"/>
          </a:p>
          <a:p>
            <a:r>
              <a:rPr lang="en-US" altLang="zh-CN" dirty="0"/>
              <a:t>2019</a:t>
            </a:r>
            <a:r>
              <a:rPr lang="zh-CN" altLang="en-US" dirty="0"/>
              <a:t>年</a:t>
            </a:r>
            <a:r>
              <a:rPr lang="en-US" altLang="zh-CN" dirty="0"/>
              <a:t>5</a:t>
            </a:r>
            <a:r>
              <a:rPr lang="zh-CN" altLang="en-US" dirty="0"/>
              <a:t>月</a:t>
            </a:r>
            <a:r>
              <a:rPr lang="en-US" altLang="zh-CN" dirty="0"/>
              <a:t>2</a:t>
            </a:r>
            <a:r>
              <a:rPr lang="zh-CN" altLang="en-US" dirty="0"/>
              <a:t>日</a:t>
            </a:r>
            <a:endParaRPr lang="en-US" altLang="zh-CN" dirty="0"/>
          </a:p>
          <a:p>
            <a:r>
              <a:rPr lang="zh-CN" altLang="en-US" dirty="0"/>
              <a:t>公布最终审查结果，共审查</a:t>
            </a:r>
            <a:r>
              <a:rPr lang="en-US" altLang="zh-CN" dirty="0"/>
              <a:t>108</a:t>
            </a:r>
            <a:r>
              <a:rPr lang="zh-CN" altLang="en-US" dirty="0"/>
              <a:t>项原欧盟措施。相较于</a:t>
            </a:r>
            <a:r>
              <a:rPr lang="en-US" altLang="zh-CN" dirty="0"/>
              <a:t>2018</a:t>
            </a:r>
            <a:r>
              <a:rPr lang="zh-CN" altLang="en-US" dirty="0"/>
              <a:t>年的初步审查，有</a:t>
            </a:r>
            <a:r>
              <a:rPr lang="en-US" altLang="zh-CN" dirty="0"/>
              <a:t>11</a:t>
            </a:r>
            <a:r>
              <a:rPr lang="zh-CN" altLang="en-US" dirty="0"/>
              <a:t>项措施在此期间到期。对于剩下的</a:t>
            </a:r>
            <a:r>
              <a:rPr lang="en-US" altLang="zh-CN" dirty="0"/>
              <a:t>108</a:t>
            </a:r>
            <a:r>
              <a:rPr lang="zh-CN" altLang="en-US" dirty="0"/>
              <a:t>项原欧盟措施，维持其中</a:t>
            </a:r>
            <a:r>
              <a:rPr lang="en-US" altLang="zh-CN" dirty="0"/>
              <a:t>44</a:t>
            </a:r>
            <a:r>
              <a:rPr lang="zh-CN" altLang="en-US" dirty="0"/>
              <a:t>项，终止</a:t>
            </a:r>
            <a:r>
              <a:rPr lang="en-US" altLang="zh-CN" dirty="0"/>
              <a:t>63</a:t>
            </a:r>
            <a:r>
              <a:rPr lang="zh-CN" altLang="en-US" dirty="0"/>
              <a:t>项。</a:t>
            </a:r>
          </a:p>
        </p:txBody>
      </p:sp>
      <p:sp>
        <p:nvSpPr>
          <p:cNvPr id="5" name="页眉占位符 4">
            <a:extLst>
              <a:ext uri="{FF2B5EF4-FFF2-40B4-BE49-F238E27FC236}">
                <a16:creationId xmlns:a16="http://schemas.microsoft.com/office/drawing/2014/main" id="{F7853134-7114-9C6F-F696-7EE23550D6AE}"/>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320644712"/>
      </p:ext>
    </p:extLst>
  </p:cSld>
  <p:clrMapOvr>
    <a:masterClrMapping/>
  </p:clrMapOvr>
</p:notes>
</file>

<file path=ppt/notesSlides/notesSlide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30E9D43D-03D6-9AC9-54F3-BAC7A05A25C2}"/>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4027946889"/>
      </p:ext>
    </p:extLst>
  </p:cSld>
  <p:clrMapOvr>
    <a:masterClrMapping/>
  </p:clrMapOvr>
</p:notes>
</file>

<file path=ppt/notesSlides/notesSlide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52EF15EC-E998-266D-7A82-21CFE9581A19}"/>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3202146283"/>
      </p:ext>
    </p:extLst>
  </p:cSld>
  <p:clrMapOvr>
    <a:masterClrMapping/>
  </p:clrMapOvr>
</p:notes>
</file>

<file path=ppt/notesSlides/notesSlide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a:extLst>
              <a:ext uri="{FF2B5EF4-FFF2-40B4-BE49-F238E27FC236}">
                <a16:creationId xmlns:a16="http://schemas.microsoft.com/office/drawing/2014/main" id="{53BBA46E-E201-CC50-7AA4-F51EA4468CC5}"/>
              </a:ext>
            </a:extLst>
          </p:cNvPr>
          <p:cNvSpPr>
            <a:spLocks noGrp="1"/>
          </p:cNvSpPr>
          <p:nvPr>
            <p:ph type="hdr" sz="quarter"/>
          </p:nvPr>
        </p:nvSpPr>
        <p:spPr/>
        <p:txBody>
          <a:bodyPr/>
          <a:lstStyle/>
          <a:p>
            <a:r>
              <a:rPr lang="en-US" altLang="zh-CN"/>
              <a:t>Non-confidential</a:t>
            </a:r>
            <a:endParaRPr lang="zh-CN" altLang="en-US"/>
          </a:p>
        </p:txBody>
      </p:sp>
    </p:spTree>
    <p:extLst>
      <p:ext uri="{BB962C8B-B14F-4D97-AF65-F5344CB8AC3E}">
        <p14:creationId xmlns:p14="http://schemas.microsoft.com/office/powerpoint/2010/main" val="113325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7453D2-971F-4B82-8445-5F03F0F88EC1}" type="datetime1">
              <a:rPr lang="en-US" altLang="zh-CN"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01249340"/>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FDEDF-6604-4425-831B-47C040451882}" type="datetime1">
              <a:rPr lang="en-US" altLang="zh-CN"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82560079"/>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5552E-7220-4908-8C9E-2F0003379529}" type="datetime1">
              <a:rPr lang="en-US" altLang="zh-CN"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35286789"/>
      </p:ext>
    </p:extLst>
  </p:cSld>
  <p:clrMapOvr>
    <a:masterClrMapping/>
  </p:clrMapOvr>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B9DB5-8925-4ED2-A872-08F033039A69}" type="datetime1">
              <a:rPr lang="en-US" altLang="zh-CN"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0206455"/>
      </p:ext>
    </p:extLst>
  </p:cSld>
  <p:clrMapOvr>
    <a:masterClrMapping/>
  </p:clrMapOvr>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267958-9A26-4DF6-8EF4-D0D09816509F}" type="datetime1">
              <a:rPr lang="en-US" altLang="zh-CN"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65547352"/>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E28359-D176-4405-9EA9-6D00AB5FEC67}" type="datetime1">
              <a:rPr lang="en-US" altLang="zh-CN"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75149612"/>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4E85A2-9B2C-43B6-9B26-4597E7D74972}" type="datetime1">
              <a:rPr lang="en-US" altLang="zh-CN" smtClean="0"/>
              <a:t>7/2/2023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2943597"/>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989DF6-5C44-4BB3-A7C8-6D31F587AABD}" type="datetime1">
              <a:rPr lang="en-US" altLang="zh-CN" smtClean="0"/>
              <a:t>7/2/2023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58084423"/>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C77FB-3F4F-4954-9AC7-FBE2AA45CA6C}" type="datetime1">
              <a:rPr lang="en-US" altLang="zh-CN" smtClean="0"/>
              <a:t>7/2/2023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4063194"/>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CEFDFC-4C31-4FB0-A61A-3E64BF53148B}" type="datetime1">
              <a:rPr lang="en-US" altLang="zh-CN"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00537932"/>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472440-8E5F-4D40-80BD-855A90730609}" type="datetime1">
              <a:rPr lang="en-US" altLang="zh-CN"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8587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F8840-63B7-4D38-A1D5-A634030DC4AE}" type="datetime1">
              <a:rPr lang="en-US" altLang="zh-CN" smtClean="0"/>
              <a:t>7/2/2023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59730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&#65279;<?xml version="1.0" encoding="utf-8"?><Relationships xmlns="http://schemas.openxmlformats.org/package/2006/relationships"><Relationship Type="http://schemas.openxmlformats.org/officeDocument/2006/relationships/notesSlide" Target="../notesSlides/notesSlide2.xml" Id="rId2" /><Relationship Type="http://schemas.openxmlformats.org/officeDocument/2006/relationships/slideLayout" Target="../slideLayouts/slideLayout7.xml" Id="rId1" /><Relationship Type="http://schemas.openxmlformats.org/officeDocument/2006/relationships/image" Target="../media/image4.png" Id="rId5" /><Relationship Type="http://schemas.openxmlformats.org/officeDocument/2006/relationships/image" Target="../media/image3.png" Id="rId4" /></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5" name="组合 14" descr="" title="">
            <a:extLst>
              <a:ext uri="{FF2B5EF4-FFF2-40B4-BE49-F238E27FC236}">
                <a16:creationId xmlns:a16="http://schemas.microsoft.com/office/drawing/2014/main" id="{8D05BEAF-3888-0516-20CB-DF4128F68A04}"/>
              </a:ext>
            </a:extLst>
          </p:cNvPr>
          <p:cNvGrpSpPr/>
          <p:nvPr/>
        </p:nvGrpSpPr>
        <p:grpSpPr>
          <a:xfrm>
            <a:off x="0" y="1562100"/>
            <a:ext cx="12192000" cy="3705225"/>
            <a:chOff x="-2" y="3274785"/>
            <a:chExt cx="12192000" cy="3705225"/>
          </a:xfrm>
          <a:solidFill>
            <a:srgbClr val="3E4C60"/>
          </a:solidFill>
        </p:grpSpPr>
        <p:sp>
          <p:nvSpPr>
            <p:cNvPr id="6" name="矩形 5" descr="" title="">
              <a:extLst>
                <a:ext uri="{FF2B5EF4-FFF2-40B4-BE49-F238E27FC236}">
                  <a16:creationId xmlns:a16="http://schemas.microsoft.com/office/drawing/2014/main" id="{15D0A438-5EE0-3000-DE6C-5A260A7BE1D2}"/>
                </a:ext>
              </a:extLst>
            </p:cNvPr>
            <p:cNvSpPr/>
            <p:nvPr/>
          </p:nvSpPr>
          <p:spPr>
            <a:xfrm>
              <a:off x="-2" y="3274785"/>
              <a:ext cx="12192000" cy="3705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descr="" title="">
              <a:extLst>
                <a:ext uri="{FF2B5EF4-FFF2-40B4-BE49-F238E27FC236}">
                  <a16:creationId xmlns:a16="http://schemas.microsoft.com/office/drawing/2014/main" id="{8D0E1FE5-35B1-3617-30E1-883DC08BB957}"/>
                </a:ext>
              </a:extLst>
            </p:cNvPr>
            <p:cNvSpPr txBox="1"/>
            <p:nvPr/>
          </p:nvSpPr>
          <p:spPr>
            <a:xfrm>
              <a:off x="3503661" y="5687764"/>
              <a:ext cx="5184675" cy="974306"/>
            </a:xfrm>
            <a:prstGeom prst="rect">
              <a:avLst/>
            </a:prstGeom>
            <a:grpFill/>
          </p:spPr>
          <p:txBody>
            <a:bodyPr wrap="square" rtlCol="0">
              <a:spAutoFit/>
            </a:bodyPr>
            <a:lstStyle/>
            <a:p>
              <a:pPr algn="ctr">
                <a:lnSpc>
                  <a:spcPct val="115000"/>
                </a:lnSpc>
                <a:spcAft>
                  <a:spcPts val="1200"/>
                </a:spcAft>
              </a:pPr>
              <a:r>
                <a:rPr lang="en-GB" altLang="zh-CN" sz="14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CHINA Chamber of Commerce of Metals, Minerals &amp; Chemicals Importers &amp; Exporters </a:t>
              </a:r>
              <a:endParaRPr lang="zh-CN" altLang="zh-CN" sz="1400" b="1" cap="all"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altLang="zh-CN" sz="14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a:t>
              </a:r>
              <a:r>
                <a:rPr lang="en-GB" altLang="zh-CN" sz="14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CCCMC</a:t>
              </a:r>
              <a:r>
                <a:rPr lang="en-US" altLang="zh-CN" sz="14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 </a:t>
              </a:r>
              <a:endParaRPr lang="zh-CN" altLang="zh-CN" sz="1400" b="1" cap="all"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p:txBody>
        </p:sp>
        <p:sp>
          <p:nvSpPr>
            <p:cNvPr id="5" name="文本框 4" descr="" title="">
              <a:extLst>
                <a:ext uri="{FF2B5EF4-FFF2-40B4-BE49-F238E27FC236}">
                  <a16:creationId xmlns:a16="http://schemas.microsoft.com/office/drawing/2014/main" id="{CD01D996-E005-681F-1469-B9D0C67D7952}"/>
                </a:ext>
              </a:extLst>
            </p:cNvPr>
            <p:cNvSpPr txBox="1"/>
            <p:nvPr/>
          </p:nvSpPr>
          <p:spPr>
            <a:xfrm>
              <a:off x="2259111" y="3500070"/>
              <a:ext cx="7673775" cy="1494576"/>
            </a:xfrm>
            <a:prstGeom prst="rect">
              <a:avLst/>
            </a:prstGeom>
            <a:grpFill/>
          </p:spPr>
          <p:txBody>
            <a:bodyPr wrap="square" rtlCol="0">
              <a:spAutoFit/>
            </a:bodyPr>
            <a:lstStyle/>
            <a:p>
              <a:pPr algn="ctr">
                <a:lnSpc>
                  <a:spcPct val="115000"/>
                </a:lnSpc>
                <a:spcAft>
                  <a:spcPts val="1200"/>
                </a:spcAft>
              </a:pPr>
              <a:r>
                <a:rPr lang="en-US" altLang="zh-CN" sz="18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Meeting with THE </a:t>
              </a:r>
              <a:r>
                <a:rPr lang="en-US" altLang="zh-CN" sz="1800" b="1" cap="all" dirty="0" err="1">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uk</a:t>
              </a:r>
              <a:r>
                <a:rPr lang="en-US" altLang="zh-CN" sz="18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 officials concerning Transition</a:t>
              </a:r>
              <a:r>
                <a:rPr lang="en-GB" altLang="zh-CN" sz="18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 review </a:t>
              </a:r>
              <a:r>
                <a:rPr lang="en-US" altLang="zh-CN" sz="18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of anti-dumping duties on certain </a:t>
              </a:r>
              <a:r>
                <a:rPr lang="en-GB" altLang="zh-CN" sz="18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Ceramic Tiles</a:t>
              </a:r>
              <a:r>
                <a:rPr lang="en-US" altLang="zh-CN" sz="18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 originating in the People’s Republic of Chin</a:t>
              </a:r>
              <a:r>
                <a:rPr lang="en-GB" altLang="zh-CN" sz="18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A</a:t>
              </a:r>
              <a:endParaRPr lang="zh-CN" altLang="zh-CN" sz="1800" b="1" cap="all"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altLang="zh-CN" sz="18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a:t>
              </a:r>
              <a:r>
                <a:rPr lang="en-US" altLang="zh-CN" b="1" cap="all" dirty="0">
                  <a:solidFill>
                    <a:schemeClr val="bg1"/>
                  </a:solidFill>
                  <a:latin typeface="Source Sans Pro" panose="020B0503030403020204" pitchFamily="34" charset="0"/>
                  <a:ea typeface="Source Sans Pro" panose="020B0503030403020204" pitchFamily="34" charset="0"/>
                  <a:cs typeface="Times New Roman" panose="02020603050405020304" pitchFamily="18" charset="0"/>
                </a:rPr>
                <a:t>td0027</a:t>
              </a:r>
              <a:r>
                <a:rPr lang="en-US" altLang="zh-CN" sz="1800" b="1" cap="all"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a:t>
              </a:r>
              <a:endParaRPr lang="zh-CN" altLang="zh-CN" sz="1800" b="1" cap="all"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p:txBody>
        </p:sp>
      </p:grpSp>
      <p:cxnSp>
        <p:nvCxnSpPr>
          <p:cNvPr id="18" name="直接连接符 17" descr="" title="">
            <a:extLst>
              <a:ext uri="{FF2B5EF4-FFF2-40B4-BE49-F238E27FC236}">
                <a16:creationId xmlns:a16="http://schemas.microsoft.com/office/drawing/2014/main" id="{784A27B0-4843-B8A9-B2C3-401886293C84}"/>
              </a:ext>
            </a:extLst>
          </p:cNvPr>
          <p:cNvCxnSpPr>
            <a:cxnSpLocks/>
          </p:cNvCxnSpPr>
          <p:nvPr/>
        </p:nvCxnSpPr>
        <p:spPr>
          <a:xfrm>
            <a:off x="1262074" y="3491511"/>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灯片编号占位符 1" descr="" title="">
            <a:extLst>
              <a:ext uri="{FF2B5EF4-FFF2-40B4-BE49-F238E27FC236}">
                <a16:creationId xmlns:a16="http://schemas.microsoft.com/office/drawing/2014/main" id="{03EA3524-3212-AE2B-81B1-FC9CB990E9FD}"/>
              </a:ext>
            </a:extLst>
          </p:cNvPr>
          <p:cNvSpPr>
            <a:spLocks noGrp="1"/>
          </p:cNvSpPr>
          <p:nvPr>
            <p:ph type="sldNum" sz="quarter" idx="12"/>
          </p:nvPr>
        </p:nvSpPr>
        <p:spPr/>
        <p:txBody>
          <a:bodyPr/>
          <a:lstStyle/>
          <a:p>
            <a:fld id="{9B618960-8005-486C-9A75-10CB2AAC16F9}" type="slidenum">
              <a:rPr lang="en-US" smtClean="0"/>
              <a:t>1</a:t>
            </a:fld>
            <a:endParaRPr lang="en-US"/>
          </a:p>
        </p:txBody>
      </p:sp>
      <p:sp>
        <p:nvSpPr>
          <p:cNvPr id="3" name="文本框 2" descr="" title="">
            <a:extLst>
              <a:ext uri="{FF2B5EF4-FFF2-40B4-BE49-F238E27FC236}">
                <a16:creationId xmlns:a16="http://schemas.microsoft.com/office/drawing/2014/main" id="{B897CCCF-D738-FE84-E450-7D2912A8EAE4}"/>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114762"/>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Nature of AD Measure Succession</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10</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3240348" y="1917699"/>
              <a:ext cx="5711304" cy="831819"/>
              <a:chOff x="3240347" y="1994652"/>
              <a:chExt cx="5711304" cy="838423"/>
            </a:xfrm>
          </p:grpSpPr>
          <p:sp>
            <p:nvSpPr>
              <p:cNvPr id="17" name="矩形 16" descr="" title="">
                <a:extLst>
                  <a:ext uri="{FF2B5EF4-FFF2-40B4-BE49-F238E27FC236}">
                    <a16:creationId xmlns:a16="http://schemas.microsoft.com/office/drawing/2014/main" id="{A7D06C84-194E-5591-05E1-D13625906EF7}"/>
                  </a:ext>
                </a:extLst>
              </p:cNvPr>
              <p:cNvSpPr/>
              <p:nvPr/>
            </p:nvSpPr>
            <p:spPr>
              <a:xfrm>
                <a:off x="3240347" y="1994652"/>
                <a:ext cx="5711304" cy="8384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3240347" y="2098369"/>
                <a:ext cx="5711304" cy="646331"/>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Article 2.1 &amp; 3.1 of </a:t>
                </a:r>
              </a:p>
              <a:p>
                <a:pPr algn="ctr"/>
                <a:r>
                  <a:rPr lang="en-US" altLang="zh-CN" b="1" dirty="0">
                    <a:solidFill>
                      <a:schemeClr val="bg1"/>
                    </a:solidFill>
                    <a:latin typeface="Adobe Devanagari" panose="02040503050201020203" pitchFamily="18" charset="0"/>
                    <a:cs typeface="Adobe Devanagari" panose="02040503050201020203" pitchFamily="18" charset="0"/>
                  </a:rPr>
                  <a:t>WTO Anti-Dumping Agreement (WTO ADA)</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pic>
          <p:nvPicPr>
            <p:cNvPr id="12" name="图片 11" descr="" title="">
              <a:extLst>
                <a:ext uri="{FF2B5EF4-FFF2-40B4-BE49-F238E27FC236}">
                  <a16:creationId xmlns:a16="http://schemas.microsoft.com/office/drawing/2014/main" id="{16B08452-4D60-9E6B-0846-3A18F1355679}"/>
                </a:ext>
              </a:extLst>
            </p:cNvPr>
            <p:cNvPicPr>
              <a:picLocks noChangeAspect="1"/>
            </p:cNvPicPr>
            <p:nvPr/>
          </p:nvPicPr>
          <p:blipFill>
            <a:blip r:embed="rId3"/>
            <a:stretch>
              <a:fillRect/>
            </a:stretch>
          </p:blipFill>
          <p:spPr>
            <a:xfrm>
              <a:off x="5094759" y="4181832"/>
              <a:ext cx="5711304" cy="1413173"/>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pic>
        <p:nvPicPr>
          <p:cNvPr id="11" name="图片 10" descr="" title="">
            <a:extLst>
              <a:ext uri="{FF2B5EF4-FFF2-40B4-BE49-F238E27FC236}">
                <a16:creationId xmlns:a16="http://schemas.microsoft.com/office/drawing/2014/main" id="{BC5B3574-2E5A-4C0A-1C8F-1E24CEF0E456}"/>
              </a:ext>
            </a:extLst>
          </p:cNvPr>
          <p:cNvPicPr>
            <a:picLocks noChangeAspect="1"/>
          </p:cNvPicPr>
          <p:nvPr/>
        </p:nvPicPr>
        <p:blipFill>
          <a:blip r:embed="rId4"/>
          <a:stretch>
            <a:fillRect/>
          </a:stretch>
        </p:blipFill>
        <p:spPr>
          <a:xfrm>
            <a:off x="1685933" y="3031005"/>
            <a:ext cx="5711304" cy="141317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0" name="文本框 9" descr="" title="">
            <a:extLst>
              <a:ext uri="{FF2B5EF4-FFF2-40B4-BE49-F238E27FC236}">
                <a16:creationId xmlns:a16="http://schemas.microsoft.com/office/drawing/2014/main" id="{28F0B82E-4996-166C-1630-928AFCB7FE1C}"/>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47395"/>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Nature of AD Measure Succession</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11</a:t>
            </a:fld>
            <a:endParaRPr lang="en-US" dirty="0"/>
          </a:p>
        </p:txBody>
      </p:sp>
      <p:sp>
        <p:nvSpPr>
          <p:cNvPr id="2" name="半闭框 1" descr="" title="">
            <a:extLst>
              <a:ext uri="{FF2B5EF4-FFF2-40B4-BE49-F238E27FC236}">
                <a16:creationId xmlns:a16="http://schemas.microsoft.com/office/drawing/2014/main" id="{53C7C5CC-561C-DF42-0481-604DD2BB7E73}"/>
              </a:ext>
            </a:extLst>
          </p:cNvPr>
          <p:cNvSpPr/>
          <p:nvPr/>
        </p:nvSpPr>
        <p:spPr>
          <a:xfrm>
            <a:off x="1213371" y="1570889"/>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45128" y="5142314"/>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67060" y="1709719"/>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6" name="表格 26" descr="" title="">
            <a:extLst>
              <a:ext uri="{FF2B5EF4-FFF2-40B4-BE49-F238E27FC236}">
                <a16:creationId xmlns:a16="http://schemas.microsoft.com/office/drawing/2014/main" id="{4F993903-3C9E-11DF-54F9-9D44368A301E}"/>
              </a:ext>
            </a:extLst>
          </p:cNvPr>
          <p:cNvGraphicFramePr>
            <a:graphicFrameLocks noGrp="1"/>
          </p:cNvGraphicFramePr>
          <p:nvPr>
            <p:extLst>
              <p:ext uri="{D42A27DB-BD31-4B8C-83A1-F6EECF244321}">
                <p14:modId xmlns:p14="http://schemas.microsoft.com/office/powerpoint/2010/main" val="3682461032"/>
              </p:ext>
            </p:extLst>
          </p:nvPr>
        </p:nvGraphicFramePr>
        <p:xfrm>
          <a:off x="6093195" y="2379641"/>
          <a:ext cx="3630836" cy="3218328"/>
        </p:xfrm>
        <a:graphic>
          <a:graphicData uri="http://schemas.openxmlformats.org/drawingml/2006/table">
            <a:tbl>
              <a:tblPr firstRow="1" bandRow="1">
                <a:tableStyleId>{0E3FDE45-AF77-4B5C-9715-49D594BDF05E}</a:tableStyleId>
              </a:tblPr>
              <a:tblGrid>
                <a:gridCol w="3630836">
                  <a:extLst>
                    <a:ext uri="{9D8B030D-6E8A-4147-A177-3AD203B41FA5}">
                      <a16:colId xmlns:a16="http://schemas.microsoft.com/office/drawing/2014/main" val="620075872"/>
                    </a:ext>
                  </a:extLst>
                </a:gridCol>
              </a:tblGrid>
              <a:tr h="838688">
                <a:tc>
                  <a:txBody>
                    <a:bodyPr/>
                    <a:lstStyle/>
                    <a:p>
                      <a:pPr algn="ctr"/>
                      <a:endParaRPr lang="zh-CN" altLang="en-US" sz="1600" i="1" dirty="0"/>
                    </a:p>
                  </a:txBody>
                  <a:tcPr anchor="ctr"/>
                </a:tc>
                <a:extLst>
                  <a:ext uri="{0D108BD9-81ED-4DB2-BD59-A6C34878D82A}">
                    <a16:rowId xmlns:a16="http://schemas.microsoft.com/office/drawing/2014/main" val="2641214543"/>
                  </a:ext>
                </a:extLst>
              </a:tr>
              <a:tr h="594910">
                <a:tc>
                  <a:txBody>
                    <a:bodyPr/>
                    <a:lstStyle/>
                    <a:p>
                      <a:pPr algn="ctr"/>
                      <a:r>
                        <a:rPr lang="en-US" altLang="zh-CN" sz="1600" i="1" dirty="0"/>
                        <a:t>Please see Part III.</a:t>
                      </a:r>
                      <a:endParaRPr lang="zh-CN" altLang="en-US" sz="1600" i="1" dirty="0"/>
                    </a:p>
                  </a:txBody>
                  <a:tcPr anchor="ctr"/>
                </a:tc>
                <a:extLst>
                  <a:ext uri="{0D108BD9-81ED-4DB2-BD59-A6C34878D82A}">
                    <a16:rowId xmlns:a16="http://schemas.microsoft.com/office/drawing/2014/main" val="2907965464"/>
                  </a:ext>
                </a:extLst>
              </a:tr>
              <a:tr h="594910">
                <a:tc>
                  <a:txBody>
                    <a:bodyPr/>
                    <a:lstStyle/>
                    <a:p>
                      <a:pPr algn="ctr"/>
                      <a:r>
                        <a:rPr lang="en-US" altLang="zh-CN" sz="1600" b="0" dirty="0"/>
                        <a:t>Investigation conducted by </a:t>
                      </a:r>
                      <a:r>
                        <a:rPr lang="en-US" altLang="zh-CN" sz="1600" b="1" dirty="0">
                          <a:solidFill>
                            <a:schemeClr val="accent2"/>
                          </a:solidFill>
                        </a:rPr>
                        <a:t>EC</a:t>
                      </a:r>
                      <a:r>
                        <a:rPr lang="en-US" altLang="zh-CN" sz="1600" b="0" dirty="0">
                          <a:solidFill>
                            <a:schemeClr val="tx1"/>
                          </a:solidFill>
                        </a:rPr>
                        <a:t>;</a:t>
                      </a:r>
                    </a:p>
                    <a:p>
                      <a:pPr algn="ctr"/>
                      <a:r>
                        <a:rPr lang="en-US" altLang="zh-CN" sz="1600" b="0" dirty="0">
                          <a:solidFill>
                            <a:schemeClr val="tx1"/>
                          </a:solidFill>
                        </a:rPr>
                        <a:t>according to</a:t>
                      </a:r>
                      <a:r>
                        <a:rPr lang="en-US" altLang="zh-CN" sz="1600" b="1" dirty="0">
                          <a:solidFill>
                            <a:schemeClr val="accent2"/>
                          </a:solidFill>
                        </a:rPr>
                        <a:t> EU Basic AD Regulation</a:t>
                      </a:r>
                      <a:r>
                        <a:rPr lang="en-US" altLang="zh-CN" sz="1600" b="0" dirty="0">
                          <a:solidFill>
                            <a:schemeClr val="tx1"/>
                          </a:solidFill>
                        </a:rPr>
                        <a:t>;</a:t>
                      </a:r>
                    </a:p>
                  </a:txBody>
                  <a:tcPr anchor="ctr"/>
                </a:tc>
                <a:extLst>
                  <a:ext uri="{0D108BD9-81ED-4DB2-BD59-A6C34878D82A}">
                    <a16:rowId xmlns:a16="http://schemas.microsoft.com/office/drawing/2014/main" val="2456996210"/>
                  </a:ext>
                </a:extLst>
              </a:tr>
              <a:tr h="594910">
                <a:tc>
                  <a:txBody>
                    <a:bodyPr/>
                    <a:lstStyle/>
                    <a:p>
                      <a:pPr algn="ctr"/>
                      <a:r>
                        <a:rPr lang="en-US" altLang="zh-CN" sz="1600" b="0" dirty="0"/>
                        <a:t>Effect on the </a:t>
                      </a:r>
                      <a:r>
                        <a:rPr lang="en-US" altLang="zh-CN" sz="1600" b="1" dirty="0">
                          <a:solidFill>
                            <a:schemeClr val="accent2"/>
                          </a:solidFill>
                        </a:rPr>
                        <a:t>Union market</a:t>
                      </a:r>
                      <a:r>
                        <a:rPr lang="en-US" altLang="zh-CN" sz="1600" b="0" dirty="0">
                          <a:solidFill>
                            <a:schemeClr val="tx1"/>
                          </a:solidFill>
                        </a:rPr>
                        <a:t>.</a:t>
                      </a:r>
                      <a:endParaRPr lang="zh-CN" altLang="en-US" sz="1600" b="0" dirty="0">
                        <a:solidFill>
                          <a:schemeClr val="tx1"/>
                        </a:solidFill>
                      </a:endParaRPr>
                    </a:p>
                  </a:txBody>
                  <a:tcPr anchor="ctr"/>
                </a:tc>
                <a:extLst>
                  <a:ext uri="{0D108BD9-81ED-4DB2-BD59-A6C34878D82A}">
                    <a16:rowId xmlns:a16="http://schemas.microsoft.com/office/drawing/2014/main" val="709990552"/>
                  </a:ext>
                </a:extLst>
              </a:tr>
              <a:tr h="594910">
                <a:tc>
                  <a:txBody>
                    <a:bodyPr/>
                    <a:lstStyle/>
                    <a:p>
                      <a:pPr algn="ctr"/>
                      <a:r>
                        <a:rPr lang="en-US" altLang="zh-CN" sz="1600" b="0" dirty="0"/>
                        <a:t>Impact on the </a:t>
                      </a:r>
                      <a:r>
                        <a:rPr lang="en-US" altLang="zh-CN" sz="1600" b="1" dirty="0">
                          <a:solidFill>
                            <a:schemeClr val="accent2"/>
                          </a:solidFill>
                        </a:rPr>
                        <a:t>Union producers</a:t>
                      </a:r>
                      <a:r>
                        <a:rPr lang="en-US" altLang="zh-CN" sz="1600" b="0" dirty="0">
                          <a:solidFill>
                            <a:schemeClr val="tx1"/>
                          </a:solidFill>
                        </a:rPr>
                        <a:t>.</a:t>
                      </a:r>
                      <a:endParaRPr lang="zh-CN" altLang="en-US" sz="1600" b="0" dirty="0">
                        <a:solidFill>
                          <a:schemeClr val="tx1"/>
                        </a:solidFill>
                      </a:endParaRPr>
                    </a:p>
                  </a:txBody>
                  <a:tcPr anchor="ctr"/>
                </a:tc>
                <a:extLst>
                  <a:ext uri="{0D108BD9-81ED-4DB2-BD59-A6C34878D82A}">
                    <a16:rowId xmlns:a16="http://schemas.microsoft.com/office/drawing/2014/main" val="1869255039"/>
                  </a:ext>
                </a:extLst>
              </a:tr>
            </a:tbl>
          </a:graphicData>
        </a:graphic>
      </p:graphicFrame>
      <p:grpSp>
        <p:nvGrpSpPr>
          <p:cNvPr id="19" name="组合 18" descr="" title="">
            <a:extLst>
              <a:ext uri="{FF2B5EF4-FFF2-40B4-BE49-F238E27FC236}">
                <a16:creationId xmlns:a16="http://schemas.microsoft.com/office/drawing/2014/main" id="{A485C4F7-F5BE-3C15-6448-86AD6DBE45FF}"/>
              </a:ext>
            </a:extLst>
          </p:cNvPr>
          <p:cNvGrpSpPr/>
          <p:nvPr/>
        </p:nvGrpSpPr>
        <p:grpSpPr>
          <a:xfrm>
            <a:off x="2250512" y="2379641"/>
            <a:ext cx="3842683" cy="831819"/>
            <a:chOff x="2042258" y="2417089"/>
            <a:chExt cx="3082365" cy="838423"/>
          </a:xfrm>
        </p:grpSpPr>
        <p:sp>
          <p:nvSpPr>
            <p:cNvPr id="17" name="矩形 16" descr="" title="">
              <a:extLst>
                <a:ext uri="{FF2B5EF4-FFF2-40B4-BE49-F238E27FC236}">
                  <a16:creationId xmlns:a16="http://schemas.microsoft.com/office/drawing/2014/main" id="{A7D06C84-194E-5591-05E1-D13625906EF7}"/>
                </a:ext>
              </a:extLst>
            </p:cNvPr>
            <p:cNvSpPr/>
            <p:nvPr/>
          </p:nvSpPr>
          <p:spPr>
            <a:xfrm>
              <a:off x="2055892" y="2417089"/>
              <a:ext cx="3055098" cy="8384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042258" y="2520806"/>
              <a:ext cx="3082365" cy="651462"/>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Article 3.1 of </a:t>
              </a:r>
            </a:p>
            <a:p>
              <a:pPr algn="ctr"/>
              <a:r>
                <a:rPr lang="en-US" altLang="zh-CN" b="1" dirty="0">
                  <a:solidFill>
                    <a:schemeClr val="bg1"/>
                  </a:solidFill>
                  <a:latin typeface="Adobe Devanagari" panose="02040503050201020203" pitchFamily="18" charset="0"/>
                  <a:cs typeface="Adobe Devanagari" panose="02040503050201020203" pitchFamily="18" charset="0"/>
                </a:rPr>
                <a:t>WTO ADA</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aphicFrame>
        <p:nvGraphicFramePr>
          <p:cNvPr id="10" name="表格 10" descr="" title="">
            <a:extLst>
              <a:ext uri="{FF2B5EF4-FFF2-40B4-BE49-F238E27FC236}">
                <a16:creationId xmlns:a16="http://schemas.microsoft.com/office/drawing/2014/main" id="{D1CF214A-B354-1881-8265-25BCFB6332DD}"/>
              </a:ext>
            </a:extLst>
          </p:cNvPr>
          <p:cNvGraphicFramePr>
            <a:graphicFrameLocks noGrp="1"/>
          </p:cNvGraphicFramePr>
          <p:nvPr>
            <p:extLst>
              <p:ext uri="{D42A27DB-BD31-4B8C-83A1-F6EECF244321}">
                <p14:modId xmlns:p14="http://schemas.microsoft.com/office/powerpoint/2010/main" val="310525718"/>
              </p:ext>
            </p:extLst>
          </p:nvPr>
        </p:nvGraphicFramePr>
        <p:xfrm>
          <a:off x="2265831" y="3221618"/>
          <a:ext cx="3810368" cy="2376352"/>
        </p:xfrm>
        <a:graphic>
          <a:graphicData uri="http://schemas.openxmlformats.org/drawingml/2006/table">
            <a:tbl>
              <a:tblPr firstRow="1" bandRow="1">
                <a:tableStyleId>{0E3FDE45-AF77-4B5C-9715-49D594BDF05E}</a:tableStyleId>
              </a:tblPr>
              <a:tblGrid>
                <a:gridCol w="522193">
                  <a:extLst>
                    <a:ext uri="{9D8B030D-6E8A-4147-A177-3AD203B41FA5}">
                      <a16:colId xmlns:a16="http://schemas.microsoft.com/office/drawing/2014/main" val="1647045243"/>
                    </a:ext>
                  </a:extLst>
                </a:gridCol>
                <a:gridCol w="3288175">
                  <a:extLst>
                    <a:ext uri="{9D8B030D-6E8A-4147-A177-3AD203B41FA5}">
                      <a16:colId xmlns:a16="http://schemas.microsoft.com/office/drawing/2014/main" val="1912106790"/>
                    </a:ext>
                  </a:extLst>
                </a:gridCol>
              </a:tblGrid>
              <a:tr h="594088">
                <a:tc>
                  <a:txBody>
                    <a:bodyPr/>
                    <a:lstStyle/>
                    <a:p>
                      <a:pPr algn="ctr"/>
                      <a:r>
                        <a:rPr lang="en-US" altLang="zh-CN" b="0" dirty="0">
                          <a:solidFill>
                            <a:schemeClr val="bg1"/>
                          </a:solidFill>
                        </a:rPr>
                        <a:t>1</a:t>
                      </a:r>
                      <a:endParaRPr lang="zh-CN" altLang="en-US" b="0" dirty="0">
                        <a:solidFill>
                          <a:schemeClr val="bg1"/>
                        </a:solidFill>
                      </a:endParaRP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altLang="zh-CN" sz="1600" b="0" dirty="0">
                          <a:solidFill>
                            <a:schemeClr val="tx1"/>
                          </a:solidFill>
                        </a:rPr>
                        <a:t>Positive  Evidence</a:t>
                      </a:r>
                      <a:endParaRPr lang="zh-CN" altLang="en-US" sz="1600" b="0" dirty="0">
                        <a:solidFill>
                          <a:schemeClr val="tx1"/>
                        </a:solidFill>
                      </a:endParaRP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933284232"/>
                  </a:ext>
                </a:extLst>
              </a:tr>
              <a:tr h="594088">
                <a:tc>
                  <a:txBody>
                    <a:bodyPr/>
                    <a:lstStyle/>
                    <a:p>
                      <a:pPr algn="ctr"/>
                      <a:r>
                        <a:rPr lang="en-US" altLang="zh-CN" dirty="0">
                          <a:solidFill>
                            <a:schemeClr val="bg1"/>
                          </a:solidFill>
                        </a:rPr>
                        <a:t>2</a:t>
                      </a:r>
                      <a:endParaRPr lang="zh-CN" altLang="en-US" dirty="0">
                        <a:solidFill>
                          <a:schemeClr val="bg1"/>
                        </a:solidFill>
                      </a:endParaRP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altLang="zh-CN" sz="1600" dirty="0">
                          <a:solidFill>
                            <a:schemeClr val="tx1"/>
                          </a:solidFill>
                        </a:rPr>
                        <a:t>Objective examination</a:t>
                      </a:r>
                      <a:endParaRPr lang="zh-CN" altLang="en-US" sz="1600" dirty="0">
                        <a:solidFill>
                          <a:schemeClr val="tx1"/>
                        </a:solidFill>
                      </a:endParaRP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907070726"/>
                  </a:ext>
                </a:extLst>
              </a:tr>
              <a:tr h="594088">
                <a:tc>
                  <a:txBody>
                    <a:bodyPr/>
                    <a:lstStyle/>
                    <a:p>
                      <a:pPr algn="ctr"/>
                      <a:r>
                        <a:rPr lang="en-US" altLang="zh-CN" dirty="0">
                          <a:solidFill>
                            <a:schemeClr val="bg1"/>
                          </a:solidFill>
                        </a:rPr>
                        <a:t>3</a:t>
                      </a:r>
                      <a:endParaRPr lang="zh-CN" altLang="en-US" dirty="0">
                        <a:solidFill>
                          <a:schemeClr val="bg1"/>
                        </a:solidFill>
                      </a:endParaRP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altLang="zh-CN" sz="1600" dirty="0">
                          <a:solidFill>
                            <a:schemeClr val="tx1"/>
                          </a:solidFill>
                        </a:rPr>
                        <a:t>Effect on domestic market</a:t>
                      </a:r>
                      <a:endParaRPr lang="zh-CN" altLang="en-US" sz="1600" dirty="0">
                        <a:solidFill>
                          <a:schemeClr val="tx1"/>
                        </a:solidFill>
                      </a:endParaRP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765893176"/>
                  </a:ext>
                </a:extLst>
              </a:tr>
              <a:tr h="594088">
                <a:tc>
                  <a:txBody>
                    <a:bodyPr/>
                    <a:lstStyle/>
                    <a:p>
                      <a:pPr algn="ctr"/>
                      <a:r>
                        <a:rPr lang="en-US" altLang="zh-CN" dirty="0">
                          <a:solidFill>
                            <a:schemeClr val="bg1"/>
                          </a:solidFill>
                        </a:rPr>
                        <a:t>4</a:t>
                      </a:r>
                      <a:endParaRPr lang="zh-CN" altLang="en-US" dirty="0">
                        <a:solidFill>
                          <a:schemeClr val="bg1"/>
                        </a:solidFill>
                      </a:endParaRP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US" altLang="zh-CN" sz="1600" dirty="0">
                          <a:solidFill>
                            <a:schemeClr val="tx1"/>
                          </a:solidFill>
                        </a:rPr>
                        <a:t>Impact on domestic producers</a:t>
                      </a:r>
                      <a:endParaRPr lang="zh-CN" altLang="en-US" sz="1600" dirty="0">
                        <a:solidFill>
                          <a:schemeClr val="tx1"/>
                        </a:solidFill>
                      </a:endParaRP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383324338"/>
                  </a:ext>
                </a:extLst>
              </a:tr>
            </a:tbl>
          </a:graphicData>
        </a:graphic>
      </p:graphicFrame>
      <p:sp>
        <p:nvSpPr>
          <p:cNvPr id="16" name="矩形 15" descr="" title="">
            <a:extLst>
              <a:ext uri="{FF2B5EF4-FFF2-40B4-BE49-F238E27FC236}">
                <a16:creationId xmlns:a16="http://schemas.microsoft.com/office/drawing/2014/main" id="{3E1EF2EE-957C-06E1-D8BF-68667F43A602}"/>
              </a:ext>
            </a:extLst>
          </p:cNvPr>
          <p:cNvSpPr/>
          <p:nvPr/>
        </p:nvSpPr>
        <p:spPr>
          <a:xfrm>
            <a:off x="6168375" y="2554092"/>
            <a:ext cx="3485826" cy="461665"/>
          </a:xfrm>
          <a:prstGeom prst="rect">
            <a:avLst/>
          </a:prstGeom>
          <a:noFill/>
        </p:spPr>
        <p:txBody>
          <a:bodyPr wrap="none" lIns="91440" tIns="45720" rIns="91440" bIns="45720">
            <a:spAutoFit/>
          </a:bodyPr>
          <a:lstStyle/>
          <a:p>
            <a:pPr algn="ctr"/>
            <a:r>
              <a:rPr lang="en-US" altLang="zh-CN" sz="2400" b="1" dirty="0">
                <a:ln w="6600">
                  <a:solidFill>
                    <a:schemeClr val="accent2"/>
                  </a:solidFill>
                  <a:prstDash val="solid"/>
                </a:ln>
                <a:solidFill>
                  <a:srgbClr val="FFFFFF"/>
                </a:solidFill>
                <a:effectLst>
                  <a:outerShdw dist="38100" dir="2700000" algn="tl" rotWithShape="0">
                    <a:schemeClr val="accent2"/>
                  </a:outerShdw>
                </a:effectLst>
              </a:rPr>
              <a:t>Current Transition Review</a:t>
            </a:r>
            <a:endParaRPr lang="zh-CN"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2" name="标注: 弯曲线形(无边框) 31" descr="" title="">
            <a:extLst>
              <a:ext uri="{FF2B5EF4-FFF2-40B4-BE49-F238E27FC236}">
                <a16:creationId xmlns:a16="http://schemas.microsoft.com/office/drawing/2014/main" id="{EA2C6A87-5224-20B3-5F50-705F91C5F3F6}"/>
              </a:ext>
            </a:extLst>
          </p:cNvPr>
          <p:cNvSpPr/>
          <p:nvPr/>
        </p:nvSpPr>
        <p:spPr>
          <a:xfrm>
            <a:off x="10320326" y="4015347"/>
            <a:ext cx="1039906" cy="788894"/>
          </a:xfrm>
          <a:prstGeom prst="callout2">
            <a:avLst>
              <a:gd name="adj1" fmla="val 22159"/>
              <a:gd name="adj2" fmla="val -1436"/>
              <a:gd name="adj3" fmla="val 23295"/>
              <a:gd name="adj4" fmla="val -50287"/>
              <a:gd name="adj5" fmla="val 79545"/>
              <a:gd name="adj6" fmla="val -118218"/>
            </a:avLst>
          </a:prstGeom>
          <a:solidFill>
            <a:schemeClr val="accent1"/>
          </a:solidFill>
          <a:ln w="50800">
            <a:solidFill>
              <a:schemeClr val="accent1"/>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标注: 弯曲线形(无边框) 28" descr="" title="">
            <a:extLst>
              <a:ext uri="{FF2B5EF4-FFF2-40B4-BE49-F238E27FC236}">
                <a16:creationId xmlns:a16="http://schemas.microsoft.com/office/drawing/2014/main" id="{D82B96DD-06EE-8FF1-D3C8-63C904BA1325}"/>
              </a:ext>
            </a:extLst>
          </p:cNvPr>
          <p:cNvSpPr/>
          <p:nvPr/>
        </p:nvSpPr>
        <p:spPr>
          <a:xfrm>
            <a:off x="10282381" y="3970318"/>
            <a:ext cx="1039906" cy="788894"/>
          </a:xfrm>
          <a:prstGeom prst="callout2">
            <a:avLst>
              <a:gd name="adj1" fmla="val 22159"/>
              <a:gd name="adj2" fmla="val -1436"/>
              <a:gd name="adj3" fmla="val 23295"/>
              <a:gd name="adj4" fmla="val -50287"/>
              <a:gd name="adj5" fmla="val 86363"/>
              <a:gd name="adj6" fmla="val -116494"/>
            </a:avLst>
          </a:prstGeom>
          <a:solidFill>
            <a:schemeClr val="accent1">
              <a:lumMod val="75000"/>
            </a:schemeClr>
          </a:solidFill>
          <a:ln w="50800">
            <a:solidFill>
              <a:srgbClr val="2E75B6"/>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t>28 Members</a:t>
            </a:r>
            <a:endParaRPr lang="zh-CN" altLang="en-US" sz="1400" b="1" dirty="0"/>
          </a:p>
        </p:txBody>
      </p:sp>
      <p:sp>
        <p:nvSpPr>
          <p:cNvPr id="7" name="文本框 6" descr="" title="">
            <a:extLst>
              <a:ext uri="{FF2B5EF4-FFF2-40B4-BE49-F238E27FC236}">
                <a16:creationId xmlns:a16="http://schemas.microsoft.com/office/drawing/2014/main" id="{5D69C4D8-FF8F-A5CF-2BEF-05DB484877F3}"/>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402056"/>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Nature of AD Measure Succession</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12</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899"/>
              <a:ext cx="6373932" cy="831819"/>
              <a:chOff x="2909033" y="2071458"/>
              <a:chExt cx="6373932" cy="838423"/>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8"/>
                <a:ext cx="6373932" cy="8384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5"/>
                <a:ext cx="6373932" cy="651462"/>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CCCMC doubts if the UK could be regarded as a legal successor to the EU under International agreements </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15" name="文本框 14" descr="" title="">
            <a:extLst>
              <a:ext uri="{FF2B5EF4-FFF2-40B4-BE49-F238E27FC236}">
                <a16:creationId xmlns:a16="http://schemas.microsoft.com/office/drawing/2014/main" id="{E6A30804-BF19-06DB-9E98-3405F0A4E0A6}"/>
              </a:ext>
            </a:extLst>
          </p:cNvPr>
          <p:cNvSpPr txBox="1"/>
          <p:nvPr/>
        </p:nvSpPr>
        <p:spPr>
          <a:xfrm>
            <a:off x="6713302" y="3186688"/>
            <a:ext cx="3406586" cy="264425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altLang="zh-CN" sz="1400" dirty="0"/>
              <a:t>The </a:t>
            </a:r>
            <a:r>
              <a:rPr lang="en-US" altLang="zh-CN" sz="1400" b="1" i="1" dirty="0">
                <a:solidFill>
                  <a:schemeClr val="accent2"/>
                </a:solidFill>
              </a:rPr>
              <a:t>EU-UK Trade and Cooperation Agreement</a:t>
            </a:r>
            <a:r>
              <a:rPr lang="en-US" altLang="zh-CN" sz="1400" b="1" dirty="0">
                <a:solidFill>
                  <a:schemeClr val="accent2"/>
                </a:solidFill>
              </a:rPr>
              <a:t> </a:t>
            </a:r>
            <a:r>
              <a:rPr lang="en-US" altLang="zh-CN" sz="1400" dirty="0"/>
              <a:t>revealed that after Brexit, trade related aspects need to be settled by a mutually agreed agreement, </a:t>
            </a:r>
            <a:r>
              <a:rPr lang="en-US" altLang="zh-CN" sz="1400" b="1" dirty="0"/>
              <a:t>instead of automatically applying measures the UK used to enforce when being a member of the EU</a:t>
            </a:r>
            <a:r>
              <a:rPr lang="en-US" altLang="zh-CN" sz="1400" dirty="0"/>
              <a:t>. </a:t>
            </a:r>
          </a:p>
          <a:p>
            <a:pPr marL="285750" indent="-285750" algn="just">
              <a:lnSpc>
                <a:spcPct val="150000"/>
              </a:lnSpc>
              <a:buFont typeface="Arial" panose="020B0604020202020204" pitchFamily="34" charset="0"/>
              <a:buChar char="•"/>
            </a:pPr>
            <a:endParaRPr lang="zh-CN" altLang="en-US" sz="1400" dirty="0"/>
          </a:p>
        </p:txBody>
      </p:sp>
      <p:pic>
        <p:nvPicPr>
          <p:cNvPr id="18" name="图片 17" descr="" title="">
            <a:extLst>
              <a:ext uri="{FF2B5EF4-FFF2-40B4-BE49-F238E27FC236}">
                <a16:creationId xmlns:a16="http://schemas.microsoft.com/office/drawing/2014/main" id="{5A459E37-1305-E87C-1123-3F2CFDCC899D}"/>
              </a:ext>
            </a:extLst>
          </p:cNvPr>
          <p:cNvPicPr>
            <a:picLocks noChangeAspect="1"/>
          </p:cNvPicPr>
          <p:nvPr/>
        </p:nvPicPr>
        <p:blipFill rotWithShape="1">
          <a:blip r:embed="rId3"/>
          <a:srcRect r="6278"/>
          <a:stretch/>
        </p:blipFill>
        <p:spPr>
          <a:xfrm>
            <a:off x="1853967" y="3186688"/>
            <a:ext cx="4116531" cy="2604512"/>
          </a:xfrm>
          <a:prstGeom prst="rect">
            <a:avLst/>
          </a:prstGeom>
          <a:ln>
            <a:solidFill>
              <a:schemeClr val="tx2">
                <a:lumMod val="40000"/>
                <a:lumOff val="60000"/>
              </a:schemeClr>
            </a:solidFill>
          </a:ln>
          <a:effectLst>
            <a:outerShdw blurRad="50800" dist="38100" dir="2700000" algn="tl" rotWithShape="0">
              <a:prstClr val="black">
                <a:alpha val="40000"/>
              </a:prstClr>
            </a:outerShdw>
          </a:effectLst>
        </p:spPr>
      </p:pic>
      <p:cxnSp>
        <p:nvCxnSpPr>
          <p:cNvPr id="21" name="直接连接符 20" descr="" title="">
            <a:extLst>
              <a:ext uri="{FF2B5EF4-FFF2-40B4-BE49-F238E27FC236}">
                <a16:creationId xmlns:a16="http://schemas.microsoft.com/office/drawing/2014/main" id="{DEFA2267-11A8-8DA3-1F46-FA7DF816B635}"/>
              </a:ext>
            </a:extLst>
          </p:cNvPr>
          <p:cNvCxnSpPr>
            <a:cxnSpLocks/>
          </p:cNvCxnSpPr>
          <p:nvPr/>
        </p:nvCxnSpPr>
        <p:spPr>
          <a:xfrm>
            <a:off x="6427697" y="3186688"/>
            <a:ext cx="0" cy="2604512"/>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descr="" title="">
            <a:extLst>
              <a:ext uri="{FF2B5EF4-FFF2-40B4-BE49-F238E27FC236}">
                <a16:creationId xmlns:a16="http://schemas.microsoft.com/office/drawing/2014/main" id="{066C17B8-D490-07AD-970F-63570C08E206}"/>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EU Document 22021A0430(01)</a:t>
            </a:r>
            <a:endParaRPr lang="zh-CN" altLang="en-US" sz="1000" dirty="0"/>
          </a:p>
        </p:txBody>
      </p:sp>
      <p:sp>
        <p:nvSpPr>
          <p:cNvPr id="10" name="文本框 9" descr="" title="">
            <a:extLst>
              <a:ext uri="{FF2B5EF4-FFF2-40B4-BE49-F238E27FC236}">
                <a16:creationId xmlns:a16="http://schemas.microsoft.com/office/drawing/2014/main" id="{564CE6A3-1449-9349-316D-2B5CD1C5284B}"/>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809136"/>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6" name="组合 15" descr="" title="">
            <a:extLst>
              <a:ext uri="{FF2B5EF4-FFF2-40B4-BE49-F238E27FC236}">
                <a16:creationId xmlns:a16="http://schemas.microsoft.com/office/drawing/2014/main" id="{378001F6-84F5-1D9E-C0B7-2D66812B72B7}"/>
              </a:ext>
            </a:extLst>
          </p:cNvPr>
          <p:cNvGrpSpPr/>
          <p:nvPr/>
        </p:nvGrpSpPr>
        <p:grpSpPr>
          <a:xfrm>
            <a:off x="0" y="1700017"/>
            <a:ext cx="12192000" cy="3762766"/>
            <a:chOff x="0" y="2257033"/>
            <a:chExt cx="12192000" cy="3762766"/>
          </a:xfrm>
        </p:grpSpPr>
        <p:grpSp>
          <p:nvGrpSpPr>
            <p:cNvPr id="9" name="组合 8" descr="" title="">
              <a:extLst>
                <a:ext uri="{FF2B5EF4-FFF2-40B4-BE49-F238E27FC236}">
                  <a16:creationId xmlns:a16="http://schemas.microsoft.com/office/drawing/2014/main" id="{002CF42A-F93A-5BD7-663D-7FE49705B969}"/>
                </a:ext>
              </a:extLst>
            </p:cNvPr>
            <p:cNvGrpSpPr/>
            <p:nvPr/>
          </p:nvGrpSpPr>
          <p:grpSpPr>
            <a:xfrm>
              <a:off x="0" y="2257033"/>
              <a:ext cx="12192000" cy="3762766"/>
              <a:chOff x="-2" y="3969718"/>
              <a:chExt cx="12192000" cy="1830910"/>
            </a:xfrm>
          </p:grpSpPr>
          <p:sp>
            <p:nvSpPr>
              <p:cNvPr id="10" name="矩形 9" descr="" title="">
                <a:extLst>
                  <a:ext uri="{FF2B5EF4-FFF2-40B4-BE49-F238E27FC236}">
                    <a16:creationId xmlns:a16="http://schemas.microsoft.com/office/drawing/2014/main" id="{1C94DD75-6A2D-94E3-E75D-89BFA4C7BBE5}"/>
                  </a:ext>
                </a:extLst>
              </p:cNvPr>
              <p:cNvSpPr/>
              <p:nvPr/>
            </p:nvSpPr>
            <p:spPr>
              <a:xfrm>
                <a:off x="-2" y="3969718"/>
                <a:ext cx="12192000" cy="1830910"/>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 title="">
                <a:extLst>
                  <a:ext uri="{FF2B5EF4-FFF2-40B4-BE49-F238E27FC236}">
                    <a16:creationId xmlns:a16="http://schemas.microsoft.com/office/drawing/2014/main" id="{BA160D9A-4230-8EC0-9B11-1512168FD566}"/>
                  </a:ext>
                </a:extLst>
              </p:cNvPr>
              <p:cNvSpPr txBox="1"/>
              <p:nvPr/>
            </p:nvSpPr>
            <p:spPr>
              <a:xfrm>
                <a:off x="1182785" y="5052395"/>
                <a:ext cx="9826425" cy="614015"/>
              </a:xfrm>
              <a:prstGeom prst="rect">
                <a:avLst/>
              </a:prstGeom>
              <a:noFill/>
            </p:spPr>
            <p:txBody>
              <a:bodyPr wrap="square" rtlCol="0">
                <a:spAutoFit/>
              </a:bodyPr>
              <a:lstStyle/>
              <a:p>
                <a:pPr marL="742950" indent="-742950">
                  <a:buAutoNum type="arabicPeriod"/>
                </a:pPr>
                <a:r>
                  <a:rPr lang="en-US" altLang="zh-CN" sz="24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Brief Review of Proceeding Histories</a:t>
                </a:r>
              </a:p>
              <a:p>
                <a:pPr marL="742950" indent="-742950">
                  <a:buAutoNum type="arabicPeriod"/>
                </a:pPr>
                <a:r>
                  <a:rPr lang="en-US" altLang="zh-CN" sz="24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Nature of AD Measure Succession</a:t>
                </a:r>
              </a:p>
              <a:p>
                <a:pPr marL="742950" indent="-742950">
                  <a:buFontTx/>
                  <a:buAutoNum type="arabicPeriod"/>
                </a:pPr>
                <a:r>
                  <a:rPr lang="en-US" altLang="zh-CN" sz="2800" b="1" dirty="0">
                    <a:solidFill>
                      <a:schemeClr val="accent5">
                        <a:lumMod val="75000"/>
                      </a:schemeClr>
                    </a:solidFill>
                    <a:latin typeface="Calibri" panose="020F0502020204030204" pitchFamily="34" charset="0"/>
                    <a:ea typeface="Noto Serif JP" panose="02020700000000000000" pitchFamily="18" charset="-122"/>
                    <a:cs typeface="Calibri" panose="020F0502020204030204" pitchFamily="34" charset="0"/>
                  </a:rPr>
                  <a:t>Nature of the Transition Review</a:t>
                </a:r>
              </a:p>
            </p:txBody>
          </p:sp>
          <p:sp>
            <p:nvSpPr>
              <p:cNvPr id="12" name="文本框 11" descr="" title="">
                <a:extLst>
                  <a:ext uri="{FF2B5EF4-FFF2-40B4-BE49-F238E27FC236}">
                    <a16:creationId xmlns:a16="http://schemas.microsoft.com/office/drawing/2014/main" id="{601B0EC5-A2A0-B620-3278-F75897BE894B}"/>
                  </a:ext>
                </a:extLst>
              </p:cNvPr>
              <p:cNvSpPr txBox="1"/>
              <p:nvPr/>
            </p:nvSpPr>
            <p:spPr>
              <a:xfrm>
                <a:off x="1182786" y="4256706"/>
                <a:ext cx="9826425" cy="524159"/>
              </a:xfrm>
              <a:prstGeom prst="rect">
                <a:avLst/>
              </a:prstGeom>
              <a:noFill/>
            </p:spPr>
            <p:txBody>
              <a:bodyPr wrap="square" rtlCol="0">
                <a:spAutoFit/>
              </a:bodyPr>
              <a:lstStyle/>
              <a:p>
                <a:r>
                  <a:rPr lang="en-US" altLang="zh-CN" sz="32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 </a:t>
                </a:r>
              </a:p>
              <a:p>
                <a:r>
                  <a:rPr lang="en-US" altLang="zh-CN" sz="32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Particular Nature of Measures &amp; Transition Review</a:t>
                </a:r>
              </a:p>
            </p:txBody>
          </p:sp>
        </p:grpSp>
        <p:cxnSp>
          <p:nvCxnSpPr>
            <p:cNvPr id="13" name="直接连接符 12" descr="" title="">
              <a:extLst>
                <a:ext uri="{FF2B5EF4-FFF2-40B4-BE49-F238E27FC236}">
                  <a16:creationId xmlns:a16="http://schemas.microsoft.com/office/drawing/2014/main" id="{D46A9FF5-1994-8DBD-D9C6-A51AD15B4758}"/>
                </a:ext>
              </a:extLst>
            </p:cNvPr>
            <p:cNvCxnSpPr>
              <a:cxnSpLocks/>
            </p:cNvCxnSpPr>
            <p:nvPr/>
          </p:nvCxnSpPr>
          <p:spPr>
            <a:xfrm>
              <a:off x="1262073" y="4063011"/>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灯片编号占位符 16" descr="" title="">
            <a:extLst>
              <a:ext uri="{FF2B5EF4-FFF2-40B4-BE49-F238E27FC236}">
                <a16:creationId xmlns:a16="http://schemas.microsoft.com/office/drawing/2014/main" id="{A6B29A39-CC0C-79B5-E53E-1852FC4695CF}"/>
              </a:ext>
            </a:extLst>
          </p:cNvPr>
          <p:cNvSpPr>
            <a:spLocks noGrp="1"/>
          </p:cNvSpPr>
          <p:nvPr>
            <p:ph type="sldNum" sz="quarter" idx="12"/>
          </p:nvPr>
        </p:nvSpPr>
        <p:spPr/>
        <p:txBody>
          <a:bodyPr/>
          <a:lstStyle/>
          <a:p>
            <a:fld id="{9B618960-8005-486C-9A75-10CB2AAC16F9}" type="slidenum">
              <a:rPr lang="en-US" smtClean="0"/>
              <a:t>13</a:t>
            </a:fld>
            <a:endParaRPr lang="en-US"/>
          </a:p>
        </p:txBody>
      </p:sp>
      <p:sp>
        <p:nvSpPr>
          <p:cNvPr id="2" name="文本框 1" descr="" title="">
            <a:extLst>
              <a:ext uri="{FF2B5EF4-FFF2-40B4-BE49-F238E27FC236}">
                <a16:creationId xmlns:a16="http://schemas.microsoft.com/office/drawing/2014/main" id="{2C42972C-E2FF-2A27-7882-7CE969C15B80}"/>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464233"/>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49" y="736312"/>
            <a:ext cx="10805583"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Nature of Transition Review – Initiated upon application?</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14</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796745"/>
              <a:ext cx="6373932" cy="1117008"/>
              <a:chOff x="2909033" y="1872738"/>
              <a:chExt cx="6373932" cy="1125876"/>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1872738"/>
                <a:ext cx="6373932" cy="112587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027210"/>
                <a:ext cx="6373932" cy="930660"/>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Article 5 of the WTO ADA</a:t>
                </a:r>
                <a:br>
                  <a:rPr lang="en-US" altLang="zh-CN" b="1" dirty="0">
                    <a:solidFill>
                      <a:schemeClr val="bg1"/>
                    </a:solidFill>
                    <a:latin typeface="Adobe Devanagari" panose="02040503050201020203" pitchFamily="18" charset="0"/>
                    <a:cs typeface="Adobe Devanagari" panose="02040503050201020203" pitchFamily="18" charset="0"/>
                  </a:rPr>
                </a:br>
                <a:r>
                  <a:rPr lang="en-US" altLang="zh-CN" b="1" dirty="0">
                    <a:solidFill>
                      <a:schemeClr val="bg1"/>
                    </a:solidFill>
                    <a:latin typeface="Adobe Devanagari" panose="02040503050201020203" pitchFamily="18" charset="0"/>
                    <a:cs typeface="Adobe Devanagari" panose="02040503050201020203" pitchFamily="18" charset="0"/>
                  </a:rPr>
                  <a:t>Revealing that the initiation of UK Transition Review is not representative of, or supported by, the domestic industry</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24" name="矩形 23" descr="" title="">
            <a:extLst>
              <a:ext uri="{FF2B5EF4-FFF2-40B4-BE49-F238E27FC236}">
                <a16:creationId xmlns:a16="http://schemas.microsoft.com/office/drawing/2014/main" id="{D04F7BEE-72BE-842D-0117-48162F6BF7B2}"/>
              </a:ext>
            </a:extLst>
          </p:cNvPr>
          <p:cNvSpPr/>
          <p:nvPr/>
        </p:nvSpPr>
        <p:spPr>
          <a:xfrm>
            <a:off x="2067063" y="3118576"/>
            <a:ext cx="3900864" cy="278117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descr="" title="">
            <a:extLst>
              <a:ext uri="{FF2B5EF4-FFF2-40B4-BE49-F238E27FC236}">
                <a16:creationId xmlns:a16="http://schemas.microsoft.com/office/drawing/2014/main" id="{EF843355-710A-809C-3C7B-79F7FE75953F}"/>
              </a:ext>
            </a:extLst>
          </p:cNvPr>
          <p:cNvSpPr txBox="1"/>
          <p:nvPr/>
        </p:nvSpPr>
        <p:spPr>
          <a:xfrm>
            <a:off x="6855532" y="3956104"/>
            <a:ext cx="3422645" cy="1043299"/>
          </a:xfrm>
          <a:prstGeom prst="rect">
            <a:avLst/>
          </a:prstGeom>
          <a:noFill/>
          <a:ln>
            <a:noFill/>
          </a:ln>
        </p:spPr>
        <p:txBody>
          <a:bodyPr wrap="square" rtlCol="0">
            <a:spAutoFit/>
          </a:bodyPr>
          <a:lstStyle/>
          <a:p>
            <a:pPr algn="just">
              <a:lnSpc>
                <a:spcPts val="1900"/>
              </a:lnSpc>
            </a:pPr>
            <a:r>
              <a:rPr lang="en-US" altLang="zh-CN" sz="1100" dirty="0"/>
              <a:t>The reviewing authority (UK TRA) in the current transition review skipped the “representation” requirement and by a </a:t>
            </a:r>
            <a:r>
              <a:rPr lang="en-US" altLang="zh-CN" sz="1100" i="1" dirty="0"/>
              <a:t>proprio motu </a:t>
            </a:r>
            <a:r>
              <a:rPr lang="en-US" altLang="zh-CN" sz="1100" dirty="0"/>
              <a:t>initiation, thee “representation” requirement is omitted.</a:t>
            </a:r>
          </a:p>
        </p:txBody>
      </p:sp>
      <p:sp>
        <p:nvSpPr>
          <p:cNvPr id="12" name="矩形 11" descr="" title="">
            <a:extLst>
              <a:ext uri="{FF2B5EF4-FFF2-40B4-BE49-F238E27FC236}">
                <a16:creationId xmlns:a16="http://schemas.microsoft.com/office/drawing/2014/main" id="{278BC0A6-5516-B3B4-8825-7249601E756E}"/>
              </a:ext>
            </a:extLst>
          </p:cNvPr>
          <p:cNvSpPr/>
          <p:nvPr/>
        </p:nvSpPr>
        <p:spPr>
          <a:xfrm>
            <a:off x="6969778" y="3475109"/>
            <a:ext cx="2875123" cy="377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Inconsistency with ART. 5.4</a:t>
            </a:r>
            <a:endParaRPr lang="zh-CN" altLang="en-US" sz="1600" dirty="0">
              <a:solidFill>
                <a:schemeClr val="bg1"/>
              </a:solidFill>
            </a:endParaRPr>
          </a:p>
        </p:txBody>
      </p:sp>
      <p:cxnSp>
        <p:nvCxnSpPr>
          <p:cNvPr id="14" name="直接连接符 13" descr="" title="">
            <a:extLst>
              <a:ext uri="{FF2B5EF4-FFF2-40B4-BE49-F238E27FC236}">
                <a16:creationId xmlns:a16="http://schemas.microsoft.com/office/drawing/2014/main" id="{797C5454-0308-C540-E2C0-09EAE90E5ACE}"/>
              </a:ext>
            </a:extLst>
          </p:cNvPr>
          <p:cNvCxnSpPr>
            <a:cxnSpLocks/>
          </p:cNvCxnSpPr>
          <p:nvPr/>
        </p:nvCxnSpPr>
        <p:spPr>
          <a:xfrm>
            <a:off x="6411729" y="3055754"/>
            <a:ext cx="0" cy="2844000"/>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7" name="Picture 26" descr="" title="">
            <a:extLst>
              <a:ext uri="{FF2B5EF4-FFF2-40B4-BE49-F238E27FC236}">
                <a16:creationId xmlns:a16="http://schemas.microsoft.com/office/drawing/2014/main" id="{E3DC9B17-7FFE-1C86-558B-C3E980B69944}"/>
              </a:ext>
            </a:extLst>
          </p:cNvPr>
          <p:cNvPicPr>
            <a:picLocks noChangeAspect="1"/>
          </p:cNvPicPr>
          <p:nvPr/>
        </p:nvPicPr>
        <p:blipFill>
          <a:blip r:embed="rId3"/>
          <a:stretch>
            <a:fillRect/>
          </a:stretch>
        </p:blipFill>
        <p:spPr>
          <a:xfrm>
            <a:off x="2145679" y="3178211"/>
            <a:ext cx="3743632" cy="886550"/>
          </a:xfrm>
          <a:prstGeom prst="rect">
            <a:avLst/>
          </a:prstGeom>
        </p:spPr>
      </p:pic>
      <p:pic>
        <p:nvPicPr>
          <p:cNvPr id="18" name="Picture 17" descr="" title="">
            <a:extLst>
              <a:ext uri="{FF2B5EF4-FFF2-40B4-BE49-F238E27FC236}">
                <a16:creationId xmlns:a16="http://schemas.microsoft.com/office/drawing/2014/main" id="{F9E1581E-F5D5-4CC1-E32E-CCE93EBE3FC4}"/>
              </a:ext>
            </a:extLst>
          </p:cNvPr>
          <p:cNvPicPr>
            <a:picLocks noChangeAspect="1"/>
          </p:cNvPicPr>
          <p:nvPr/>
        </p:nvPicPr>
        <p:blipFill>
          <a:blip r:embed="rId4"/>
          <a:stretch>
            <a:fillRect/>
          </a:stretch>
        </p:blipFill>
        <p:spPr>
          <a:xfrm>
            <a:off x="2145679" y="3838402"/>
            <a:ext cx="3743632" cy="1975918"/>
          </a:xfrm>
          <a:prstGeom prst="rect">
            <a:avLst/>
          </a:prstGeom>
        </p:spPr>
      </p:pic>
      <p:sp>
        <p:nvSpPr>
          <p:cNvPr id="11" name="文本框 10" descr="" title="">
            <a:extLst>
              <a:ext uri="{FF2B5EF4-FFF2-40B4-BE49-F238E27FC236}">
                <a16:creationId xmlns:a16="http://schemas.microsoft.com/office/drawing/2014/main" id="{F53734DF-5AE4-5737-927A-9CF68818F0F1}"/>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719298"/>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49" y="736312"/>
            <a:ext cx="10805583"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Nature of Transition Review – Initiated </a:t>
            </a:r>
            <a:r>
              <a:rPr lang="en-US" altLang="zh-CN" sz="3200" i="1" dirty="0">
                <a:latin typeface="Abadi" panose="020B0604020202020204" pitchFamily="34" charset="0"/>
                <a:cs typeface="Aharoni" panose="020B0604020202020204" pitchFamily="2" charset="-79"/>
              </a:rPr>
              <a:t>proprio motu</a:t>
            </a:r>
            <a:r>
              <a:rPr lang="en-US" altLang="zh-CN" sz="3200" dirty="0">
                <a:latin typeface="Abadi" panose="020B0604020202020204" pitchFamily="34" charset="0"/>
                <a:cs typeface="Aharoni" panose="020B0604020202020204" pitchFamily="2" charset="-79"/>
              </a:rPr>
              <a:t>?</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15</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796745"/>
              <a:ext cx="6373932" cy="1117008"/>
              <a:chOff x="2909033" y="1872738"/>
              <a:chExt cx="6373932" cy="1125876"/>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1872738"/>
                <a:ext cx="6373932" cy="112587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027210"/>
                <a:ext cx="6373932" cy="930660"/>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Article 5 of the WTO ADA</a:t>
                </a:r>
                <a:br>
                  <a:rPr lang="en-US" altLang="zh-CN" b="1" dirty="0">
                    <a:solidFill>
                      <a:schemeClr val="bg1"/>
                    </a:solidFill>
                    <a:latin typeface="Adobe Devanagari" panose="02040503050201020203" pitchFamily="18" charset="0"/>
                    <a:cs typeface="Adobe Devanagari" panose="02040503050201020203" pitchFamily="18" charset="0"/>
                  </a:rPr>
                </a:br>
                <a:r>
                  <a:rPr lang="en-US" altLang="zh-CN" b="1" dirty="0">
                    <a:solidFill>
                      <a:schemeClr val="bg1"/>
                    </a:solidFill>
                    <a:latin typeface="Adobe Devanagari" panose="02040503050201020203" pitchFamily="18" charset="0"/>
                    <a:cs typeface="Adobe Devanagari" panose="02040503050201020203" pitchFamily="18" charset="0"/>
                  </a:rPr>
                  <a:t>Revealing that the initiation of UK Transition Review proceeds without sufficing the required evidentiary threshold</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24" name="矩形 23" descr="" title="">
            <a:extLst>
              <a:ext uri="{FF2B5EF4-FFF2-40B4-BE49-F238E27FC236}">
                <a16:creationId xmlns:a16="http://schemas.microsoft.com/office/drawing/2014/main" id="{D04F7BEE-72BE-842D-0117-48162F6BF7B2}"/>
              </a:ext>
            </a:extLst>
          </p:cNvPr>
          <p:cNvSpPr/>
          <p:nvPr/>
        </p:nvSpPr>
        <p:spPr>
          <a:xfrm>
            <a:off x="2083644" y="3043705"/>
            <a:ext cx="3900864" cy="278117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descr="" title="">
            <a:extLst>
              <a:ext uri="{FF2B5EF4-FFF2-40B4-BE49-F238E27FC236}">
                <a16:creationId xmlns:a16="http://schemas.microsoft.com/office/drawing/2014/main" id="{EF843355-710A-809C-3C7B-79F7FE75953F}"/>
              </a:ext>
            </a:extLst>
          </p:cNvPr>
          <p:cNvSpPr txBox="1"/>
          <p:nvPr/>
        </p:nvSpPr>
        <p:spPr>
          <a:xfrm>
            <a:off x="6838951" y="3508775"/>
            <a:ext cx="3248024" cy="1774268"/>
          </a:xfrm>
          <a:prstGeom prst="rect">
            <a:avLst/>
          </a:prstGeom>
          <a:noFill/>
          <a:ln>
            <a:noFill/>
          </a:ln>
        </p:spPr>
        <p:txBody>
          <a:bodyPr wrap="square" rtlCol="0">
            <a:spAutoFit/>
          </a:bodyPr>
          <a:lstStyle/>
          <a:p>
            <a:pPr algn="just">
              <a:lnSpc>
                <a:spcPts val="1900"/>
              </a:lnSpc>
            </a:pPr>
            <a:r>
              <a:rPr lang="en-US" altLang="zh-CN" sz="1100" dirty="0"/>
              <a:t>The reviewing authority (UK TRA) intends to proceed without sufficient or any </a:t>
            </a:r>
            <a:r>
              <a:rPr lang="en-US" altLang="zh-CN" sz="1100" i="1" dirty="0"/>
              <a:t>prima facie </a:t>
            </a:r>
            <a:r>
              <a:rPr lang="en-US" altLang="zh-CN" sz="1100" dirty="0"/>
              <a:t>evidence of dumping, injury and a casual link to justify the initiation of an investigation. </a:t>
            </a:r>
          </a:p>
          <a:p>
            <a:pPr algn="just">
              <a:lnSpc>
                <a:spcPts val="1900"/>
              </a:lnSpc>
            </a:pPr>
            <a:endParaRPr lang="en-US" altLang="zh-CN" sz="1100" b="1" dirty="0"/>
          </a:p>
          <a:p>
            <a:pPr algn="just">
              <a:lnSpc>
                <a:spcPts val="1900"/>
              </a:lnSpc>
            </a:pPr>
            <a:r>
              <a:rPr lang="en-US" altLang="zh-CN" sz="1100" b="1" dirty="0"/>
              <a:t>No relevant factual information regarding UK industry has thus far been disclosed by the authority.</a:t>
            </a:r>
          </a:p>
        </p:txBody>
      </p:sp>
      <p:sp>
        <p:nvSpPr>
          <p:cNvPr id="12" name="矩形 11" descr="" title="">
            <a:extLst>
              <a:ext uri="{FF2B5EF4-FFF2-40B4-BE49-F238E27FC236}">
                <a16:creationId xmlns:a16="http://schemas.microsoft.com/office/drawing/2014/main" id="{278BC0A6-5516-B3B4-8825-7249601E756E}"/>
              </a:ext>
            </a:extLst>
          </p:cNvPr>
          <p:cNvSpPr/>
          <p:nvPr/>
        </p:nvSpPr>
        <p:spPr>
          <a:xfrm>
            <a:off x="6955923" y="3102877"/>
            <a:ext cx="2875123" cy="377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Inconsistency with ART. 5.6</a:t>
            </a:r>
            <a:endParaRPr lang="zh-CN" altLang="en-US" sz="1600" dirty="0">
              <a:solidFill>
                <a:schemeClr val="bg1"/>
              </a:solidFill>
            </a:endParaRPr>
          </a:p>
        </p:txBody>
      </p:sp>
      <p:cxnSp>
        <p:nvCxnSpPr>
          <p:cNvPr id="14" name="直接连接符 13" descr="" title="">
            <a:extLst>
              <a:ext uri="{FF2B5EF4-FFF2-40B4-BE49-F238E27FC236}">
                <a16:creationId xmlns:a16="http://schemas.microsoft.com/office/drawing/2014/main" id="{797C5454-0308-C540-E2C0-09EAE90E5ACE}"/>
              </a:ext>
            </a:extLst>
          </p:cNvPr>
          <p:cNvCxnSpPr>
            <a:cxnSpLocks/>
          </p:cNvCxnSpPr>
          <p:nvPr/>
        </p:nvCxnSpPr>
        <p:spPr>
          <a:xfrm>
            <a:off x="6411729" y="3055754"/>
            <a:ext cx="0" cy="2844000"/>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8" name="Picture 17" descr="" title="">
            <a:extLst>
              <a:ext uri="{FF2B5EF4-FFF2-40B4-BE49-F238E27FC236}">
                <a16:creationId xmlns:a16="http://schemas.microsoft.com/office/drawing/2014/main" id="{BAA422F9-2F6F-6CE5-757B-E008865230C3}"/>
              </a:ext>
            </a:extLst>
          </p:cNvPr>
          <p:cNvPicPr>
            <a:picLocks noChangeAspect="1"/>
          </p:cNvPicPr>
          <p:nvPr/>
        </p:nvPicPr>
        <p:blipFill>
          <a:blip r:embed="rId3"/>
          <a:stretch>
            <a:fillRect/>
          </a:stretch>
        </p:blipFill>
        <p:spPr>
          <a:xfrm>
            <a:off x="2083644" y="4337800"/>
            <a:ext cx="3900864" cy="1135900"/>
          </a:xfrm>
          <a:prstGeom prst="rect">
            <a:avLst/>
          </a:prstGeom>
        </p:spPr>
      </p:pic>
      <p:pic>
        <p:nvPicPr>
          <p:cNvPr id="26" name="Picture 25" descr="" title="">
            <a:extLst>
              <a:ext uri="{FF2B5EF4-FFF2-40B4-BE49-F238E27FC236}">
                <a16:creationId xmlns:a16="http://schemas.microsoft.com/office/drawing/2014/main" id="{DD87F8FA-7419-0E88-7F5C-972D355C85C1}"/>
              </a:ext>
            </a:extLst>
          </p:cNvPr>
          <p:cNvPicPr>
            <a:picLocks noChangeAspect="1"/>
          </p:cNvPicPr>
          <p:nvPr/>
        </p:nvPicPr>
        <p:blipFill>
          <a:blip r:embed="rId4"/>
          <a:stretch>
            <a:fillRect/>
          </a:stretch>
        </p:blipFill>
        <p:spPr>
          <a:xfrm>
            <a:off x="2083644" y="3359399"/>
            <a:ext cx="3900864" cy="886550"/>
          </a:xfrm>
          <a:prstGeom prst="rect">
            <a:avLst/>
          </a:prstGeom>
        </p:spPr>
      </p:pic>
      <p:sp>
        <p:nvSpPr>
          <p:cNvPr id="11" name="文本框 10" descr="" title="">
            <a:extLst>
              <a:ext uri="{FF2B5EF4-FFF2-40B4-BE49-F238E27FC236}">
                <a16:creationId xmlns:a16="http://schemas.microsoft.com/office/drawing/2014/main" id="{29237636-5094-E058-A2C1-87770C7947C3}"/>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059894"/>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5" name="组合 14" descr="" title="">
            <a:extLst>
              <a:ext uri="{FF2B5EF4-FFF2-40B4-BE49-F238E27FC236}">
                <a16:creationId xmlns:a16="http://schemas.microsoft.com/office/drawing/2014/main" id="{8D05BEAF-3888-0516-20CB-DF4128F68A04}"/>
              </a:ext>
            </a:extLst>
          </p:cNvPr>
          <p:cNvGrpSpPr/>
          <p:nvPr/>
        </p:nvGrpSpPr>
        <p:grpSpPr>
          <a:xfrm>
            <a:off x="0" y="2257032"/>
            <a:ext cx="12192000" cy="2376000"/>
            <a:chOff x="-2" y="3969717"/>
            <a:chExt cx="12192000" cy="2376000"/>
          </a:xfrm>
        </p:grpSpPr>
        <p:sp>
          <p:nvSpPr>
            <p:cNvPr id="6" name="矩形 5" descr="" title="">
              <a:extLst>
                <a:ext uri="{FF2B5EF4-FFF2-40B4-BE49-F238E27FC236}">
                  <a16:creationId xmlns:a16="http://schemas.microsoft.com/office/drawing/2014/main" id="{15D0A438-5EE0-3000-DE6C-5A260A7BE1D2}"/>
                </a:ext>
              </a:extLst>
            </p:cNvPr>
            <p:cNvSpPr/>
            <p:nvPr/>
          </p:nvSpPr>
          <p:spPr>
            <a:xfrm>
              <a:off x="-2" y="3969717"/>
              <a:ext cx="12192000" cy="2376000"/>
            </a:xfrm>
            <a:prstGeom prst="rect">
              <a:avLst/>
            </a:prstGeom>
            <a:solidFill>
              <a:srgbClr val="3E4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descr="" title="">
              <a:extLst>
                <a:ext uri="{FF2B5EF4-FFF2-40B4-BE49-F238E27FC236}">
                  <a16:creationId xmlns:a16="http://schemas.microsoft.com/office/drawing/2014/main" id="{8D0E1FE5-35B1-3617-30E1-883DC08BB957}"/>
                </a:ext>
              </a:extLst>
            </p:cNvPr>
            <p:cNvSpPr txBox="1"/>
            <p:nvPr/>
          </p:nvSpPr>
          <p:spPr>
            <a:xfrm>
              <a:off x="1676598" y="5179764"/>
              <a:ext cx="9194600" cy="584775"/>
            </a:xfrm>
            <a:prstGeom prst="rect">
              <a:avLst/>
            </a:prstGeom>
            <a:noFill/>
          </p:spPr>
          <p:txBody>
            <a:bodyPr wrap="square" rtlCol="0">
              <a:spAutoFit/>
            </a:bodyPr>
            <a:lstStyle/>
            <a:p>
              <a:r>
                <a:rPr lang="en-US" altLang="zh-CN" sz="3200" dirty="0">
                  <a:solidFill>
                    <a:schemeClr val="bg1"/>
                  </a:solidFill>
                  <a:latin typeface="Calibri" panose="020F0502020204030204" pitchFamily="34" charset="0"/>
                  <a:ea typeface="Noto Serif JP" panose="02020700000000000000" pitchFamily="18" charset="-122"/>
                  <a:cs typeface="Calibri" panose="020F0502020204030204" pitchFamily="34" charset="0"/>
                </a:rPr>
                <a:t>Substantive Comments on Injury &amp; Threat Thereof</a:t>
              </a:r>
            </a:p>
          </p:txBody>
        </p:sp>
        <p:sp>
          <p:nvSpPr>
            <p:cNvPr id="5" name="文本框 4" descr="" title="">
              <a:extLst>
                <a:ext uri="{FF2B5EF4-FFF2-40B4-BE49-F238E27FC236}">
                  <a16:creationId xmlns:a16="http://schemas.microsoft.com/office/drawing/2014/main" id="{CD01D996-E005-681F-1469-B9D0C67D7952}"/>
                </a:ext>
              </a:extLst>
            </p:cNvPr>
            <p:cNvSpPr txBox="1"/>
            <p:nvPr/>
          </p:nvSpPr>
          <p:spPr>
            <a:xfrm>
              <a:off x="1676598" y="4071316"/>
              <a:ext cx="8280000" cy="923330"/>
            </a:xfrm>
            <a:prstGeom prst="rect">
              <a:avLst/>
            </a:prstGeom>
            <a:noFill/>
          </p:spPr>
          <p:txBody>
            <a:bodyPr wrap="square" rtlCol="0">
              <a:spAutoFit/>
            </a:bodyPr>
            <a:lstStyle/>
            <a:p>
              <a:r>
                <a:rPr lang="en-US" altLang="zh-CN" sz="5400"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II</a:t>
              </a:r>
              <a:endParaRPr lang="zh-CN" altLang="en-US" sz="5400" dirty="0">
                <a:solidFill>
                  <a:schemeClr val="bg1"/>
                </a:solidFill>
                <a:latin typeface="Calibri" panose="020F0502020204030204" pitchFamily="34" charset="0"/>
                <a:ea typeface="Noto Serif JP" panose="02020700000000000000" pitchFamily="18" charset="-122"/>
                <a:cs typeface="Calibri" panose="020F0502020204030204" pitchFamily="34" charset="0"/>
              </a:endParaRPr>
            </a:p>
          </p:txBody>
        </p:sp>
      </p:grpSp>
      <p:cxnSp>
        <p:nvCxnSpPr>
          <p:cNvPr id="18" name="直接连接符 17" descr="" title="">
            <a:extLst>
              <a:ext uri="{FF2B5EF4-FFF2-40B4-BE49-F238E27FC236}">
                <a16:creationId xmlns:a16="http://schemas.microsoft.com/office/drawing/2014/main" id="{784A27B0-4843-B8A9-B2C3-401886293C84}"/>
              </a:ext>
            </a:extLst>
          </p:cNvPr>
          <p:cNvCxnSpPr>
            <a:cxnSpLocks/>
          </p:cNvCxnSpPr>
          <p:nvPr/>
        </p:nvCxnSpPr>
        <p:spPr>
          <a:xfrm>
            <a:off x="1262074" y="3281961"/>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灯片编号占位符 1" descr="" title="">
            <a:extLst>
              <a:ext uri="{FF2B5EF4-FFF2-40B4-BE49-F238E27FC236}">
                <a16:creationId xmlns:a16="http://schemas.microsoft.com/office/drawing/2014/main" id="{2F6C7DED-9482-5918-E150-A8215C3A47FF}"/>
              </a:ext>
            </a:extLst>
          </p:cNvPr>
          <p:cNvSpPr>
            <a:spLocks noGrp="1"/>
          </p:cNvSpPr>
          <p:nvPr>
            <p:ph type="sldNum" sz="quarter" idx="12"/>
          </p:nvPr>
        </p:nvSpPr>
        <p:spPr/>
        <p:txBody>
          <a:bodyPr/>
          <a:lstStyle/>
          <a:p>
            <a:fld id="{9B618960-8005-486C-9A75-10CB2AAC16F9}" type="slidenum">
              <a:rPr lang="en-US" smtClean="0"/>
              <a:t>16</a:t>
            </a:fld>
            <a:endParaRPr lang="en-US"/>
          </a:p>
        </p:txBody>
      </p:sp>
      <p:sp>
        <p:nvSpPr>
          <p:cNvPr id="3" name="文本框 2" descr="" title="">
            <a:extLst>
              <a:ext uri="{FF2B5EF4-FFF2-40B4-BE49-F238E27FC236}">
                <a16:creationId xmlns:a16="http://schemas.microsoft.com/office/drawing/2014/main" id="{4A97B1A0-900A-DEDA-2AC3-9A9BD070382A}"/>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599316"/>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Comments on Injury &amp; Threat Thereof</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17</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a:effectLst>
            <a:outerShdw blurRad="50800" dist="38100" dir="2700000" algn="tl" rotWithShape="0">
              <a:prstClr val="black">
                <a:alpha val="40000"/>
              </a:prstClr>
            </a:outerShdw>
          </a:effectLst>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899"/>
              <a:ext cx="6373932" cy="472233"/>
              <a:chOff x="2909033" y="2071458"/>
              <a:chExt cx="6373932" cy="475982"/>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8"/>
                <a:ext cx="6373932" cy="47598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6"/>
                <a:ext cx="6373932" cy="372264"/>
              </a:xfrm>
              <a:prstGeom prst="rect">
                <a:avLst/>
              </a:prstGeom>
              <a:noFill/>
              <a:ln>
                <a:noFill/>
              </a:ln>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Article 99A of the Trade Remedies (EU Exit) Regulations 2019 </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pic>
        <p:nvPicPr>
          <p:cNvPr id="14" name="图片 13" descr="" title="">
            <a:extLst>
              <a:ext uri="{FF2B5EF4-FFF2-40B4-BE49-F238E27FC236}">
                <a16:creationId xmlns:a16="http://schemas.microsoft.com/office/drawing/2014/main" id="{242E27F5-1FFB-D266-E308-F516028A59C7}"/>
              </a:ext>
            </a:extLst>
          </p:cNvPr>
          <p:cNvPicPr>
            <a:picLocks noChangeAspect="1"/>
          </p:cNvPicPr>
          <p:nvPr/>
        </p:nvPicPr>
        <p:blipFill>
          <a:blip r:embed="rId3"/>
          <a:stretch>
            <a:fillRect/>
          </a:stretch>
        </p:blipFill>
        <p:spPr>
          <a:xfrm>
            <a:off x="2927910" y="2796331"/>
            <a:ext cx="6373932" cy="298391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0" name="文本框 9" descr="" title="">
            <a:extLst>
              <a:ext uri="{FF2B5EF4-FFF2-40B4-BE49-F238E27FC236}">
                <a16:creationId xmlns:a16="http://schemas.microsoft.com/office/drawing/2014/main" id="{415C1A33-5D04-78B1-3AC6-97E4F570772E}"/>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66517"/>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6" name="组合 15" descr="" title="">
            <a:extLst>
              <a:ext uri="{FF2B5EF4-FFF2-40B4-BE49-F238E27FC236}">
                <a16:creationId xmlns:a16="http://schemas.microsoft.com/office/drawing/2014/main" id="{378001F6-84F5-1D9E-C0B7-2D66812B72B7}"/>
              </a:ext>
            </a:extLst>
          </p:cNvPr>
          <p:cNvGrpSpPr/>
          <p:nvPr/>
        </p:nvGrpSpPr>
        <p:grpSpPr>
          <a:xfrm>
            <a:off x="0" y="1700017"/>
            <a:ext cx="12192000" cy="3762766"/>
            <a:chOff x="0" y="2257033"/>
            <a:chExt cx="12192000" cy="3762766"/>
          </a:xfrm>
        </p:grpSpPr>
        <p:grpSp>
          <p:nvGrpSpPr>
            <p:cNvPr id="9" name="组合 8" descr="" title="">
              <a:extLst>
                <a:ext uri="{FF2B5EF4-FFF2-40B4-BE49-F238E27FC236}">
                  <a16:creationId xmlns:a16="http://schemas.microsoft.com/office/drawing/2014/main" id="{002CF42A-F93A-5BD7-663D-7FE49705B969}"/>
                </a:ext>
              </a:extLst>
            </p:cNvPr>
            <p:cNvGrpSpPr/>
            <p:nvPr/>
          </p:nvGrpSpPr>
          <p:grpSpPr>
            <a:xfrm>
              <a:off x="0" y="2257033"/>
              <a:ext cx="12192000" cy="3762766"/>
              <a:chOff x="-2" y="3969718"/>
              <a:chExt cx="12192000" cy="1830910"/>
            </a:xfrm>
          </p:grpSpPr>
          <p:sp>
            <p:nvSpPr>
              <p:cNvPr id="10" name="矩形 9" descr="" title="">
                <a:extLst>
                  <a:ext uri="{FF2B5EF4-FFF2-40B4-BE49-F238E27FC236}">
                    <a16:creationId xmlns:a16="http://schemas.microsoft.com/office/drawing/2014/main" id="{1C94DD75-6A2D-94E3-E75D-89BFA4C7BBE5}"/>
                  </a:ext>
                </a:extLst>
              </p:cNvPr>
              <p:cNvSpPr/>
              <p:nvPr/>
            </p:nvSpPr>
            <p:spPr>
              <a:xfrm>
                <a:off x="-2" y="3969718"/>
                <a:ext cx="12192000" cy="1830910"/>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 title="">
                <a:extLst>
                  <a:ext uri="{FF2B5EF4-FFF2-40B4-BE49-F238E27FC236}">
                    <a16:creationId xmlns:a16="http://schemas.microsoft.com/office/drawing/2014/main" id="{BA160D9A-4230-8EC0-9B11-1512168FD566}"/>
                  </a:ext>
                </a:extLst>
              </p:cNvPr>
              <p:cNvSpPr txBox="1"/>
              <p:nvPr/>
            </p:nvSpPr>
            <p:spPr>
              <a:xfrm>
                <a:off x="1182785" y="5052395"/>
                <a:ext cx="9826425" cy="434303"/>
              </a:xfrm>
              <a:prstGeom prst="rect">
                <a:avLst/>
              </a:prstGeom>
              <a:noFill/>
            </p:spPr>
            <p:txBody>
              <a:bodyPr wrap="square" rtlCol="0">
                <a:spAutoFit/>
              </a:bodyPr>
              <a:lstStyle/>
              <a:p>
                <a:pPr marL="742950" indent="-742950">
                  <a:buAutoNum type="arabicPeriod"/>
                </a:pPr>
                <a:r>
                  <a:rPr lang="en-US" altLang="zh-CN" sz="2800" b="1" dirty="0">
                    <a:solidFill>
                      <a:schemeClr val="accent5">
                        <a:lumMod val="75000"/>
                      </a:schemeClr>
                    </a:solidFill>
                    <a:latin typeface="Calibri" panose="020F0502020204030204" pitchFamily="34" charset="0"/>
                    <a:ea typeface="Noto Serif JP" panose="02020700000000000000" pitchFamily="18" charset="-122"/>
                    <a:cs typeface="Calibri" panose="020F0502020204030204" pitchFamily="34" charset="0"/>
                  </a:rPr>
                  <a:t>Trend in the UK’s Imports of Chinese Products</a:t>
                </a:r>
              </a:p>
              <a:p>
                <a:pPr marL="742950" indent="-742950">
                  <a:buAutoNum type="arabicPeriod"/>
                </a:pPr>
                <a:r>
                  <a:rPr lang="en-US" altLang="zh-CN" sz="24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Prospective Trend in Chinese Production</a:t>
                </a:r>
              </a:p>
            </p:txBody>
          </p:sp>
          <p:sp>
            <p:nvSpPr>
              <p:cNvPr id="12" name="文本框 11" descr="" title="">
                <a:extLst>
                  <a:ext uri="{FF2B5EF4-FFF2-40B4-BE49-F238E27FC236}">
                    <a16:creationId xmlns:a16="http://schemas.microsoft.com/office/drawing/2014/main" id="{601B0EC5-A2A0-B620-3278-F75897BE894B}"/>
                  </a:ext>
                </a:extLst>
              </p:cNvPr>
              <p:cNvSpPr txBox="1"/>
              <p:nvPr/>
            </p:nvSpPr>
            <p:spPr>
              <a:xfrm>
                <a:off x="1182786" y="4256706"/>
                <a:ext cx="9826425" cy="524159"/>
              </a:xfrm>
              <a:prstGeom prst="rect">
                <a:avLst/>
              </a:prstGeom>
              <a:noFill/>
            </p:spPr>
            <p:txBody>
              <a:bodyPr wrap="square" rtlCol="0">
                <a:spAutoFit/>
              </a:bodyPr>
              <a:lstStyle/>
              <a:p>
                <a:r>
                  <a:rPr lang="en-US" altLang="zh-CN" sz="32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II </a:t>
                </a:r>
              </a:p>
              <a:p>
                <a:r>
                  <a:rPr lang="en-US" altLang="zh-CN" sz="32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Substantive Comments on Injury &amp; Threat Thereof</a:t>
                </a:r>
              </a:p>
            </p:txBody>
          </p:sp>
        </p:grpSp>
        <p:cxnSp>
          <p:nvCxnSpPr>
            <p:cNvPr id="13" name="直接连接符 12" descr="" title="">
              <a:extLst>
                <a:ext uri="{FF2B5EF4-FFF2-40B4-BE49-F238E27FC236}">
                  <a16:creationId xmlns:a16="http://schemas.microsoft.com/office/drawing/2014/main" id="{D46A9FF5-1994-8DBD-D9C6-A51AD15B4758}"/>
                </a:ext>
              </a:extLst>
            </p:cNvPr>
            <p:cNvCxnSpPr>
              <a:cxnSpLocks/>
            </p:cNvCxnSpPr>
            <p:nvPr/>
          </p:nvCxnSpPr>
          <p:spPr>
            <a:xfrm>
              <a:off x="1262073" y="4063011"/>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灯片编号占位符 16" descr="" title="">
            <a:extLst>
              <a:ext uri="{FF2B5EF4-FFF2-40B4-BE49-F238E27FC236}">
                <a16:creationId xmlns:a16="http://schemas.microsoft.com/office/drawing/2014/main" id="{A6B29A39-CC0C-79B5-E53E-1852FC4695CF}"/>
              </a:ext>
            </a:extLst>
          </p:cNvPr>
          <p:cNvSpPr>
            <a:spLocks noGrp="1"/>
          </p:cNvSpPr>
          <p:nvPr>
            <p:ph type="sldNum" sz="quarter" idx="12"/>
          </p:nvPr>
        </p:nvSpPr>
        <p:spPr/>
        <p:txBody>
          <a:bodyPr/>
          <a:lstStyle/>
          <a:p>
            <a:fld id="{9B618960-8005-486C-9A75-10CB2AAC16F9}" type="slidenum">
              <a:rPr lang="en-US" smtClean="0"/>
              <a:t>18</a:t>
            </a:fld>
            <a:endParaRPr lang="en-US"/>
          </a:p>
        </p:txBody>
      </p:sp>
      <p:sp>
        <p:nvSpPr>
          <p:cNvPr id="2" name="文本框 1" descr="" title="">
            <a:extLst>
              <a:ext uri="{FF2B5EF4-FFF2-40B4-BE49-F238E27FC236}">
                <a16:creationId xmlns:a16="http://schemas.microsoft.com/office/drawing/2014/main" id="{AACDA72E-B07B-C0E5-C392-0678BA7F9008}"/>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957509"/>
      </p:ext>
    </p:extLst>
  </p:cSld>
  <p:clrMapOvr>
    <a:masterClrMapping/>
  </p:clrMapOvr>
</p:sld>
</file>

<file path=ppt/slides/slide19.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49" y="736312"/>
            <a:ext cx="9197415"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Trend in Imports of Chinese Products</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19</a:t>
            </a:fld>
            <a:endParaRPr lang="en-US" dirty="0"/>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901"/>
              <a:ext cx="6373932" cy="472232"/>
              <a:chOff x="2909033" y="2071459"/>
              <a:chExt cx="6373932" cy="475981"/>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9"/>
                <a:ext cx="6373932" cy="4759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5"/>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The UK’s Imports of Ceramic Tiles from China (M²)</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graphicFrame>
        <p:nvGraphicFramePr>
          <p:cNvPr id="13" name="图表 12" descr="" title="">
            <a:extLst>
              <a:ext uri="{FF2B5EF4-FFF2-40B4-BE49-F238E27FC236}">
                <a16:creationId xmlns:a16="http://schemas.microsoft.com/office/drawing/2014/main" id="{17E4BCAC-DFA5-94C3-F37F-AC96E75F0AC4}"/>
              </a:ext>
            </a:extLst>
          </p:cNvPr>
          <p:cNvGraphicFramePr>
            <a:graphicFrameLocks/>
          </p:cNvGraphicFramePr>
          <p:nvPr>
            <p:extLst>
              <p:ext uri="{D42A27DB-BD31-4B8C-83A1-F6EECF244321}">
                <p14:modId xmlns:p14="http://schemas.microsoft.com/office/powerpoint/2010/main" val="3387750974"/>
              </p:ext>
            </p:extLst>
          </p:nvPr>
        </p:nvGraphicFramePr>
        <p:xfrm>
          <a:off x="2983472" y="2577437"/>
          <a:ext cx="6262807" cy="2568823"/>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descr="" title="">
            <a:extLst>
              <a:ext uri="{FF2B5EF4-FFF2-40B4-BE49-F238E27FC236}">
                <a16:creationId xmlns:a16="http://schemas.microsoft.com/office/drawing/2014/main" id="{757EB732-ECAE-5700-D5D2-0F88C0005414}"/>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Trade Map</a:t>
            </a:r>
            <a:endParaRPr lang="zh-CN" altLang="en-US" sz="1000" dirty="0"/>
          </a:p>
        </p:txBody>
      </p:sp>
      <p:sp>
        <p:nvSpPr>
          <p:cNvPr id="14" name="矩形 13" descr="" title="">
            <a:extLst>
              <a:ext uri="{FF2B5EF4-FFF2-40B4-BE49-F238E27FC236}">
                <a16:creationId xmlns:a16="http://schemas.microsoft.com/office/drawing/2014/main" id="{6713A58E-D6CF-C12D-D063-BD08BD1DC891}"/>
              </a:ext>
            </a:extLst>
          </p:cNvPr>
          <p:cNvSpPr/>
          <p:nvPr/>
        </p:nvSpPr>
        <p:spPr>
          <a:xfrm>
            <a:off x="2325454" y="5168664"/>
            <a:ext cx="7541092" cy="82260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altLang="zh-CN" sz="1400" dirty="0"/>
              <a:t>AD </a:t>
            </a:r>
            <a:r>
              <a:rPr lang="en-US" altLang="zh-CN" sz="1400" dirty="0">
                <a:solidFill>
                  <a:schemeClr val="bg1"/>
                </a:solidFill>
              </a:rPr>
              <a:t>Measures remained </a:t>
            </a:r>
            <a:r>
              <a:rPr lang="en-US" altLang="zh-CN" sz="1400" b="1" dirty="0">
                <a:solidFill>
                  <a:schemeClr val="bg1"/>
                </a:solidFill>
              </a:rPr>
              <a:t>unchanged during this period</a:t>
            </a:r>
            <a:r>
              <a:rPr lang="en-US" altLang="zh-CN" sz="1400" dirty="0">
                <a:solidFill>
                  <a:schemeClr val="bg1"/>
                </a:solidFill>
              </a:rPr>
              <a:t>, except for two new exporter reviews. </a:t>
            </a:r>
          </a:p>
          <a:p>
            <a:pPr marL="285750" indent="-285750" algn="just">
              <a:buFont typeface="Arial" panose="020B0604020202020204" pitchFamily="34" charset="0"/>
              <a:buChar char="•"/>
            </a:pPr>
            <a:r>
              <a:rPr lang="en-US" altLang="zh-CN" sz="1400" dirty="0">
                <a:solidFill>
                  <a:schemeClr val="bg1"/>
                </a:solidFill>
              </a:rPr>
              <a:t>According to DTI’s final finding on 2 May 2019, EU measures on ceramic tiles were </a:t>
            </a:r>
            <a:r>
              <a:rPr lang="en-US" altLang="zh-CN" sz="1400" b="1" dirty="0">
                <a:solidFill>
                  <a:schemeClr val="bg1"/>
                </a:solidFill>
              </a:rPr>
              <a:t>maintained</a:t>
            </a:r>
            <a:r>
              <a:rPr lang="en-US" altLang="zh-CN" sz="1400" dirty="0">
                <a:solidFill>
                  <a:schemeClr val="bg1"/>
                </a:solidFill>
              </a:rPr>
              <a:t> to be subject to the current transition review to decide if changes are needed. </a:t>
            </a:r>
            <a:endParaRPr lang="zh-CN" altLang="en-US" sz="1400" dirty="0">
              <a:solidFill>
                <a:schemeClr val="bg1"/>
              </a:solidFill>
            </a:endParaRPr>
          </a:p>
        </p:txBody>
      </p:sp>
      <p:sp>
        <p:nvSpPr>
          <p:cNvPr id="11" name="文本框 10" descr="" title="">
            <a:extLst>
              <a:ext uri="{FF2B5EF4-FFF2-40B4-BE49-F238E27FC236}">
                <a16:creationId xmlns:a16="http://schemas.microsoft.com/office/drawing/2014/main" id="{BE6AD5E8-FC63-5A72-24F3-C9FED0BBC1A3}"/>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172898"/>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7" name="矩形 16" descr="" title="">
            <a:extLst>
              <a:ext uri="{FF2B5EF4-FFF2-40B4-BE49-F238E27FC236}">
                <a16:creationId xmlns:a16="http://schemas.microsoft.com/office/drawing/2014/main" id="{4FF792A7-E54F-4184-2E6A-5F4FFDED3B5E}"/>
              </a:ext>
            </a:extLst>
          </p:cNvPr>
          <p:cNvSpPr/>
          <p:nvPr/>
        </p:nvSpPr>
        <p:spPr>
          <a:xfrm>
            <a:off x="0" y="1276350"/>
            <a:ext cx="12192000" cy="4772025"/>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263650" y="2204673"/>
            <a:ext cx="4455832" cy="0"/>
          </a:xfrm>
          <a:prstGeom prst="line">
            <a:avLst/>
          </a:prstGeom>
          <a:ln w="9525">
            <a:solidFill>
              <a:schemeClr val="bg1"/>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263650" y="1555467"/>
            <a:ext cx="5892800" cy="584775"/>
          </a:xfrm>
          <a:prstGeom prst="rect">
            <a:avLst/>
          </a:prstGeom>
          <a:noFill/>
        </p:spPr>
        <p:txBody>
          <a:bodyPr wrap="square" rtlCol="0">
            <a:spAutoFit/>
          </a:bodyPr>
          <a:lstStyle/>
          <a:p>
            <a:r>
              <a:rPr lang="en-US" altLang="zh-CN" sz="3200" dirty="0">
                <a:solidFill>
                  <a:schemeClr val="bg1"/>
                </a:solidFill>
                <a:latin typeface="Abadi" panose="020B0604020202020204" pitchFamily="34" charset="0"/>
                <a:cs typeface="Aharoni" panose="020B0604020202020204" pitchFamily="2" charset="-79"/>
              </a:rPr>
              <a:t>Introduction to CCCMC</a:t>
            </a:r>
            <a:endParaRPr lang="zh-CN" altLang="en-US" sz="3200" dirty="0">
              <a:solidFill>
                <a:schemeClr val="bg1"/>
              </a:solidFill>
              <a:latin typeface="Abadi" panose="020B0604020202020204" pitchFamily="34" charset="0"/>
              <a:cs typeface="Aharoni" panose="020B0604020202020204" pitchFamily="2" charset="-79"/>
            </a:endParaRPr>
          </a:p>
        </p:txBody>
      </p:sp>
      <p:pic>
        <p:nvPicPr>
          <p:cNvPr id="3" name="图片 2" descr="" title="">
            <a:extLst>
              <a:ext uri="{FF2B5EF4-FFF2-40B4-BE49-F238E27FC236}">
                <a16:creationId xmlns:a16="http://schemas.microsoft.com/office/drawing/2014/main" id="{E916D3FF-0FD9-F803-A8C7-1DAD16DFC189}"/>
              </a:ext>
            </a:extLst>
          </p:cNvPr>
          <p:cNvPicPr>
            <a:picLocks noChangeAspect="1"/>
          </p:cNvPicPr>
          <p:nvPr/>
        </p:nvPicPr>
        <p:blipFill>
          <a:blip r:embed="rId4"/>
          <a:stretch>
            <a:fillRect/>
          </a:stretch>
        </p:blipFill>
        <p:spPr>
          <a:xfrm>
            <a:off x="7527365" y="577234"/>
            <a:ext cx="4123765" cy="613391"/>
          </a:xfrm>
          <a:prstGeom prst="rect">
            <a:avLst/>
          </a:prstGeom>
        </p:spPr>
      </p:pic>
      <p:pic>
        <p:nvPicPr>
          <p:cNvPr id="105" name="图片 104" descr="" title="">
            <a:extLst>
              <a:ext uri="{FF2B5EF4-FFF2-40B4-BE49-F238E27FC236}">
                <a16:creationId xmlns:a16="http://schemas.microsoft.com/office/drawing/2014/main" id="{31239DF9-9736-D7CE-1785-52E56DCBE8E0}"/>
              </a:ext>
            </a:extLst>
          </p:cNvPr>
          <p:cNvPicPr>
            <a:picLocks noChangeAspect="1"/>
          </p:cNvPicPr>
          <p:nvPr/>
        </p:nvPicPr>
        <p:blipFill rotWithShape="1">
          <a:blip r:embed="rId5"/>
          <a:srcRect l="3721" r="6114"/>
          <a:stretch/>
        </p:blipFill>
        <p:spPr>
          <a:xfrm>
            <a:off x="7026044" y="2616798"/>
            <a:ext cx="3570522" cy="3062274"/>
          </a:xfrm>
          <a:prstGeom prst="rect">
            <a:avLst/>
          </a:prstGeom>
        </p:spPr>
      </p:pic>
      <p:grpSp>
        <p:nvGrpSpPr>
          <p:cNvPr id="12" name="组合 11" descr="" title="">
            <a:extLst>
              <a:ext uri="{FF2B5EF4-FFF2-40B4-BE49-F238E27FC236}">
                <a16:creationId xmlns:a16="http://schemas.microsoft.com/office/drawing/2014/main" id="{B3CFE919-7EC7-B88F-F04A-A48E7C8AFEC4}"/>
              </a:ext>
            </a:extLst>
          </p:cNvPr>
          <p:cNvGrpSpPr/>
          <p:nvPr/>
        </p:nvGrpSpPr>
        <p:grpSpPr>
          <a:xfrm>
            <a:off x="4254499" y="2616798"/>
            <a:ext cx="2777305" cy="3058077"/>
            <a:chOff x="4508499" y="2908483"/>
            <a:chExt cx="2777305" cy="3058077"/>
          </a:xfrm>
        </p:grpSpPr>
        <p:sp>
          <p:nvSpPr>
            <p:cNvPr id="101" name="矩形 100" descr="" title="">
              <a:extLst>
                <a:ext uri="{FF2B5EF4-FFF2-40B4-BE49-F238E27FC236}">
                  <a16:creationId xmlns:a16="http://schemas.microsoft.com/office/drawing/2014/main" id="{016A1CC1-663A-D8A7-2995-60BA975A4BB3}"/>
                </a:ext>
              </a:extLst>
            </p:cNvPr>
            <p:cNvSpPr/>
            <p:nvPr/>
          </p:nvSpPr>
          <p:spPr>
            <a:xfrm>
              <a:off x="4508499" y="2908483"/>
              <a:ext cx="2771545" cy="3058077"/>
            </a:xfrm>
            <a:prstGeom prst="rect">
              <a:avLst/>
            </a:prstGeom>
            <a:solidFill>
              <a:srgbClr val="A41538">
                <a:alpha val="2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5" name="文本框 84" descr="" title="">
              <a:extLst>
                <a:ext uri="{FF2B5EF4-FFF2-40B4-BE49-F238E27FC236}">
                  <a16:creationId xmlns:a16="http://schemas.microsoft.com/office/drawing/2014/main" id="{559D0EC1-CD9A-D165-FAEF-EFEAE0526310}"/>
                </a:ext>
              </a:extLst>
            </p:cNvPr>
            <p:cNvSpPr txBox="1"/>
            <p:nvPr/>
          </p:nvSpPr>
          <p:spPr>
            <a:xfrm>
              <a:off x="4914216" y="3175135"/>
              <a:ext cx="2371588" cy="338554"/>
            </a:xfrm>
            <a:prstGeom prst="rect">
              <a:avLst/>
            </a:prstGeom>
            <a:noFill/>
          </p:spPr>
          <p:txBody>
            <a:bodyPr wrap="square" rtlCol="0">
              <a:spAutoFit/>
            </a:bodyPr>
            <a:lstStyle/>
            <a:p>
              <a:r>
                <a:rPr lang="en-US" altLang="zh-CN" sz="1600" dirty="0">
                  <a:solidFill>
                    <a:schemeClr val="bg1"/>
                  </a:solidFill>
                  <a:latin typeface="Arial Black" panose="020B0A04020102020204" pitchFamily="34" charset="0"/>
                </a:rPr>
                <a:t>Business Scope</a:t>
              </a:r>
              <a:r>
                <a:rPr lang="zh-CN" altLang="en-US" sz="1600" dirty="0">
                  <a:solidFill>
                    <a:schemeClr val="bg1"/>
                  </a:solidFill>
                  <a:latin typeface="Arial Black" panose="020B0A04020102020204" pitchFamily="34" charset="0"/>
                </a:rPr>
                <a:t>：</a:t>
              </a:r>
              <a:endParaRPr lang="en-US" altLang="zh-CN" sz="1600" dirty="0">
                <a:solidFill>
                  <a:schemeClr val="bg1"/>
                </a:solidFill>
                <a:latin typeface="Arial Black" panose="020B0A04020102020204" pitchFamily="34" charset="0"/>
              </a:endParaRPr>
            </a:p>
          </p:txBody>
        </p:sp>
        <p:sp>
          <p:nvSpPr>
            <p:cNvPr id="106" name="文本框 105" descr="" title="">
              <a:extLst>
                <a:ext uri="{FF2B5EF4-FFF2-40B4-BE49-F238E27FC236}">
                  <a16:creationId xmlns:a16="http://schemas.microsoft.com/office/drawing/2014/main" id="{03CA7C2E-3EE0-6882-737A-8E403F816852}"/>
                </a:ext>
              </a:extLst>
            </p:cNvPr>
            <p:cNvSpPr txBox="1"/>
            <p:nvPr/>
          </p:nvSpPr>
          <p:spPr>
            <a:xfrm>
              <a:off x="4914216" y="3722214"/>
              <a:ext cx="2371588" cy="1569660"/>
            </a:xfrm>
            <a:prstGeom prst="rect">
              <a:avLst/>
            </a:prstGeom>
            <a:noFill/>
          </p:spPr>
          <p:txBody>
            <a:bodyPr wrap="square" rtlCol="0">
              <a:spAutoFit/>
            </a:bodyPr>
            <a:lstStyle/>
            <a:p>
              <a:r>
                <a:rPr lang="en-US" altLang="zh-CN" sz="1600" dirty="0">
                  <a:solidFill>
                    <a:schemeClr val="bg1"/>
                  </a:solidFill>
                  <a:latin typeface="Abadi" panose="020B0604020104020204" pitchFamily="34" charset="0"/>
                </a:rPr>
                <a:t>organizing members in responding to anti-dumping, anti-subsidy and safeguard investigations initiated by foreign countries</a:t>
              </a:r>
            </a:p>
          </p:txBody>
        </p:sp>
      </p:grpSp>
      <p:grpSp>
        <p:nvGrpSpPr>
          <p:cNvPr id="4" name="组合 3" descr="" title="">
            <a:extLst>
              <a:ext uri="{FF2B5EF4-FFF2-40B4-BE49-F238E27FC236}">
                <a16:creationId xmlns:a16="http://schemas.microsoft.com/office/drawing/2014/main" id="{AB0549B7-2CD6-063A-7D87-9F5C1500BAB7}"/>
              </a:ext>
            </a:extLst>
          </p:cNvPr>
          <p:cNvGrpSpPr/>
          <p:nvPr/>
        </p:nvGrpSpPr>
        <p:grpSpPr>
          <a:xfrm>
            <a:off x="1270993" y="2617060"/>
            <a:ext cx="2771545" cy="3058076"/>
            <a:chOff x="4905854" y="2947751"/>
            <a:chExt cx="2771545" cy="3058076"/>
          </a:xfrm>
        </p:grpSpPr>
        <p:sp>
          <p:nvSpPr>
            <p:cNvPr id="102" name="矩形 101" descr="" title="">
              <a:extLst>
                <a:ext uri="{FF2B5EF4-FFF2-40B4-BE49-F238E27FC236}">
                  <a16:creationId xmlns:a16="http://schemas.microsoft.com/office/drawing/2014/main" id="{4845810D-B274-B1A9-97A9-0CBF02F45573}"/>
                </a:ext>
              </a:extLst>
            </p:cNvPr>
            <p:cNvSpPr/>
            <p:nvPr/>
          </p:nvSpPr>
          <p:spPr>
            <a:xfrm>
              <a:off x="4905854" y="2947751"/>
              <a:ext cx="2771545" cy="3058076"/>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 name="文本框 82" descr="" title="">
              <a:extLst>
                <a:ext uri="{FF2B5EF4-FFF2-40B4-BE49-F238E27FC236}">
                  <a16:creationId xmlns:a16="http://schemas.microsoft.com/office/drawing/2014/main" id="{CAA72CA4-E781-1B99-B28F-C37871159724}"/>
                </a:ext>
              </a:extLst>
            </p:cNvPr>
            <p:cNvSpPr txBox="1"/>
            <p:nvPr/>
          </p:nvSpPr>
          <p:spPr>
            <a:xfrm>
              <a:off x="5156909" y="3223649"/>
              <a:ext cx="2520490" cy="338554"/>
            </a:xfrm>
            <a:prstGeom prst="rect">
              <a:avLst/>
            </a:prstGeom>
            <a:noFill/>
          </p:spPr>
          <p:txBody>
            <a:bodyPr wrap="square" rtlCol="0">
              <a:spAutoFit/>
            </a:bodyPr>
            <a:lstStyle/>
            <a:p>
              <a:r>
                <a:rPr lang="en-US" altLang="zh-CN" sz="1600" dirty="0">
                  <a:solidFill>
                    <a:schemeClr val="bg1"/>
                  </a:solidFill>
                  <a:latin typeface="Arial Black" panose="020B0A04020102020204" pitchFamily="34" charset="0"/>
                </a:rPr>
                <a:t>Nature of CCCMC:</a:t>
              </a:r>
            </a:p>
          </p:txBody>
        </p:sp>
        <p:sp>
          <p:nvSpPr>
            <p:cNvPr id="107" name="文本框 106" descr="" title="">
              <a:extLst>
                <a:ext uri="{FF2B5EF4-FFF2-40B4-BE49-F238E27FC236}">
                  <a16:creationId xmlns:a16="http://schemas.microsoft.com/office/drawing/2014/main" id="{2AA91020-D393-09CD-C6FF-4C771B7FEBD2}"/>
                </a:ext>
              </a:extLst>
            </p:cNvPr>
            <p:cNvSpPr txBox="1"/>
            <p:nvPr/>
          </p:nvSpPr>
          <p:spPr>
            <a:xfrm>
              <a:off x="5156909" y="3763409"/>
              <a:ext cx="2520490" cy="1530804"/>
            </a:xfrm>
            <a:prstGeom prst="rect">
              <a:avLst/>
            </a:prstGeom>
            <a:noFill/>
          </p:spPr>
          <p:txBody>
            <a:bodyPr wrap="square" rtlCol="0">
              <a:spAutoFit/>
            </a:bodyPr>
            <a:lstStyle/>
            <a:p>
              <a:pPr marL="342900" indent="-342900">
                <a:lnSpc>
                  <a:spcPct val="150000"/>
                </a:lnSpc>
                <a:buAutoNum type="arabicPeriod"/>
              </a:pPr>
              <a:r>
                <a:rPr lang="en-US" altLang="zh-CN" sz="1600" dirty="0">
                  <a:solidFill>
                    <a:schemeClr val="bg1"/>
                  </a:solidFill>
                  <a:latin typeface="Abadi" panose="020B0604020104020204" pitchFamily="34" charset="0"/>
                </a:rPr>
                <a:t>Nationwide</a:t>
              </a:r>
            </a:p>
            <a:p>
              <a:pPr marL="342900" indent="-342900">
                <a:lnSpc>
                  <a:spcPct val="150000"/>
                </a:lnSpc>
                <a:buAutoNum type="arabicPeriod"/>
              </a:pPr>
              <a:r>
                <a:rPr lang="en-US" altLang="zh-CN" sz="1600" dirty="0">
                  <a:solidFill>
                    <a:schemeClr val="bg1"/>
                  </a:solidFill>
                  <a:latin typeface="Abadi" panose="020B0604020104020204" pitchFamily="34" charset="0"/>
                </a:rPr>
                <a:t>Industrial</a:t>
              </a:r>
            </a:p>
            <a:p>
              <a:pPr marL="342900" indent="-342900">
                <a:lnSpc>
                  <a:spcPct val="150000"/>
                </a:lnSpc>
                <a:buAutoNum type="arabicPeriod"/>
              </a:pPr>
              <a:r>
                <a:rPr lang="en-US" altLang="zh-CN" sz="1600" dirty="0">
                  <a:solidFill>
                    <a:schemeClr val="bg1"/>
                  </a:solidFill>
                  <a:latin typeface="Abadi" panose="020B0604020104020204" pitchFamily="34" charset="0"/>
                </a:rPr>
                <a:t>Non-Profit</a:t>
              </a:r>
            </a:p>
            <a:p>
              <a:pPr marL="342900" indent="-342900">
                <a:lnSpc>
                  <a:spcPct val="150000"/>
                </a:lnSpc>
                <a:buAutoNum type="arabicPeriod"/>
              </a:pPr>
              <a:r>
                <a:rPr lang="en-US" altLang="zh-CN" sz="1600" dirty="0">
                  <a:solidFill>
                    <a:schemeClr val="bg1"/>
                  </a:solidFill>
                  <a:latin typeface="Abadi" panose="020B0604020104020204" pitchFamily="34" charset="0"/>
                </a:rPr>
                <a:t>Social Organization</a:t>
              </a:r>
              <a:endParaRPr lang="zh-CN" altLang="en-US" sz="1600" dirty="0">
                <a:solidFill>
                  <a:schemeClr val="bg1"/>
                </a:solidFill>
                <a:latin typeface="Abadi" panose="020B0604020104020204" pitchFamily="34" charset="0"/>
              </a:endParaRPr>
            </a:p>
          </p:txBody>
        </p:sp>
      </p:grpSp>
      <p:sp>
        <p:nvSpPr>
          <p:cNvPr id="2" name="灯片编号占位符 1" descr="" title="">
            <a:extLst>
              <a:ext uri="{FF2B5EF4-FFF2-40B4-BE49-F238E27FC236}">
                <a16:creationId xmlns:a16="http://schemas.microsoft.com/office/drawing/2014/main" id="{AC6C3574-D337-F3E4-51C7-0EEF5451AEC4}"/>
              </a:ext>
            </a:extLst>
          </p:cNvPr>
          <p:cNvSpPr>
            <a:spLocks noGrp="1"/>
          </p:cNvSpPr>
          <p:nvPr>
            <p:ph type="sldNum" sz="quarter" idx="12"/>
          </p:nvPr>
        </p:nvSpPr>
        <p:spPr/>
        <p:txBody>
          <a:bodyPr/>
          <a:lstStyle/>
          <a:p>
            <a:fld id="{9B618960-8005-486C-9A75-10CB2AAC16F9}" type="slidenum">
              <a:rPr lang="en-US" smtClean="0"/>
              <a:t>2</a:t>
            </a:fld>
            <a:endParaRPr lang="en-US"/>
          </a:p>
        </p:txBody>
      </p:sp>
      <p:sp>
        <p:nvSpPr>
          <p:cNvPr id="5" name="文本框 4" descr="" title="">
            <a:extLst>
              <a:ext uri="{FF2B5EF4-FFF2-40B4-BE49-F238E27FC236}">
                <a16:creationId xmlns:a16="http://schemas.microsoft.com/office/drawing/2014/main" id="{429E10B3-1897-2098-CED3-B75C483A4526}"/>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390759"/>
      </p:ext>
    </p:extLst>
  </p:cSld>
  <p:clrMapOvr>
    <a:masterClrMapping/>
  </p:clrMapOvr>
</p:sld>
</file>

<file path=ppt/slides/slide20.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49" y="736312"/>
            <a:ext cx="9152591"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Trend in Imports of Chinese Products</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20</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901"/>
              <a:ext cx="6373932" cy="472232"/>
              <a:chOff x="2909033" y="2071459"/>
              <a:chExt cx="6373932" cy="475981"/>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9"/>
                <a:ext cx="6373932" cy="4759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5"/>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The UK’s Imports of Ceramic Tiles from World (M²)</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graphicFrame>
        <p:nvGraphicFramePr>
          <p:cNvPr id="10" name="图表 9" descr="" title="">
            <a:extLst>
              <a:ext uri="{FF2B5EF4-FFF2-40B4-BE49-F238E27FC236}">
                <a16:creationId xmlns:a16="http://schemas.microsoft.com/office/drawing/2014/main" id="{5976BCB8-721D-B618-D4AC-6C7760C4F0EC}"/>
              </a:ext>
            </a:extLst>
          </p:cNvPr>
          <p:cNvGraphicFramePr>
            <a:graphicFrameLocks/>
          </p:cNvGraphicFramePr>
          <p:nvPr>
            <p:extLst>
              <p:ext uri="{D42A27DB-BD31-4B8C-83A1-F6EECF244321}">
                <p14:modId xmlns:p14="http://schemas.microsoft.com/office/powerpoint/2010/main" val="2968797879"/>
              </p:ext>
            </p:extLst>
          </p:nvPr>
        </p:nvGraphicFramePr>
        <p:xfrm>
          <a:off x="2927910" y="2796330"/>
          <a:ext cx="6373932" cy="2966295"/>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descr="" title="">
            <a:extLst>
              <a:ext uri="{FF2B5EF4-FFF2-40B4-BE49-F238E27FC236}">
                <a16:creationId xmlns:a16="http://schemas.microsoft.com/office/drawing/2014/main" id="{6EEDEA23-937D-2485-F617-174CAAE86F19}"/>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Trade Map</a:t>
            </a:r>
            <a:endParaRPr lang="zh-CN" altLang="en-US" sz="1000" dirty="0"/>
          </a:p>
        </p:txBody>
      </p:sp>
      <p:sp>
        <p:nvSpPr>
          <p:cNvPr id="12" name="文本框 11" descr="" title="">
            <a:extLst>
              <a:ext uri="{FF2B5EF4-FFF2-40B4-BE49-F238E27FC236}">
                <a16:creationId xmlns:a16="http://schemas.microsoft.com/office/drawing/2014/main" id="{5578207C-C49A-BA4B-61EC-2FC118D0F27E}"/>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137257"/>
      </p:ext>
    </p:extLst>
  </p:cSld>
  <p:clrMapOvr>
    <a:masterClrMapping/>
  </p:clrMapOvr>
</p:sld>
</file>

<file path=ppt/slides/slide21.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9651478"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Trend in Imports of Chinese Products</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21</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21329"/>
              <a:ext cx="6373932" cy="472232"/>
              <a:chOff x="2909033" y="1998312"/>
              <a:chExt cx="6373932" cy="475981"/>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1998312"/>
                <a:ext cx="6373932" cy="4759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02023"/>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The UK’s Imports from the World v. from China (M²)</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graphicFrame>
        <p:nvGraphicFramePr>
          <p:cNvPr id="12" name="图表 11" descr="" title="">
            <a:extLst>
              <a:ext uri="{FF2B5EF4-FFF2-40B4-BE49-F238E27FC236}">
                <a16:creationId xmlns:a16="http://schemas.microsoft.com/office/drawing/2014/main" id="{52AA39CB-F9CA-04F2-448E-40ABF330FD58}"/>
              </a:ext>
            </a:extLst>
          </p:cNvPr>
          <p:cNvGraphicFramePr>
            <a:graphicFrameLocks/>
          </p:cNvGraphicFramePr>
          <p:nvPr>
            <p:extLst>
              <p:ext uri="{D42A27DB-BD31-4B8C-83A1-F6EECF244321}">
                <p14:modId xmlns:p14="http://schemas.microsoft.com/office/powerpoint/2010/main" val="2924738200"/>
              </p:ext>
            </p:extLst>
          </p:nvPr>
        </p:nvGraphicFramePr>
        <p:xfrm>
          <a:off x="1702018" y="3429000"/>
          <a:ext cx="4059026" cy="2636389"/>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descr="" title="">
            <a:extLst>
              <a:ext uri="{FF2B5EF4-FFF2-40B4-BE49-F238E27FC236}">
                <a16:creationId xmlns:a16="http://schemas.microsoft.com/office/drawing/2014/main" id="{6DAF7902-18D1-1B38-1A2D-3090527D5CDA}"/>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Trade Map</a:t>
            </a:r>
            <a:endParaRPr lang="zh-CN" altLang="en-US" sz="1000" dirty="0"/>
          </a:p>
        </p:txBody>
      </p:sp>
      <p:graphicFrame>
        <p:nvGraphicFramePr>
          <p:cNvPr id="11" name="图表 10" descr="" title="">
            <a:extLst>
              <a:ext uri="{FF2B5EF4-FFF2-40B4-BE49-F238E27FC236}">
                <a16:creationId xmlns:a16="http://schemas.microsoft.com/office/drawing/2014/main" id="{0CA488E0-773F-4B6A-AE9E-8E91B833B849}"/>
              </a:ext>
            </a:extLst>
          </p:cNvPr>
          <p:cNvGraphicFramePr>
            <a:graphicFrameLocks/>
          </p:cNvGraphicFramePr>
          <p:nvPr>
            <p:extLst>
              <p:ext uri="{D42A27DB-BD31-4B8C-83A1-F6EECF244321}">
                <p14:modId xmlns:p14="http://schemas.microsoft.com/office/powerpoint/2010/main" val="1831886108"/>
              </p:ext>
            </p:extLst>
          </p:nvPr>
        </p:nvGraphicFramePr>
        <p:xfrm>
          <a:off x="6365974" y="3497283"/>
          <a:ext cx="4226744" cy="2636389"/>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直接连接符 12" descr="" title="">
            <a:extLst>
              <a:ext uri="{FF2B5EF4-FFF2-40B4-BE49-F238E27FC236}">
                <a16:creationId xmlns:a16="http://schemas.microsoft.com/office/drawing/2014/main" id="{AEE7E0BB-519D-F5FD-E034-89CE9BDD1556}"/>
              </a:ext>
            </a:extLst>
          </p:cNvPr>
          <p:cNvCxnSpPr>
            <a:cxnSpLocks/>
          </p:cNvCxnSpPr>
          <p:nvPr/>
        </p:nvCxnSpPr>
        <p:spPr>
          <a:xfrm>
            <a:off x="6096000" y="3072684"/>
            <a:ext cx="0" cy="2520000"/>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矩形 13" descr="" title="">
            <a:extLst>
              <a:ext uri="{FF2B5EF4-FFF2-40B4-BE49-F238E27FC236}">
                <a16:creationId xmlns:a16="http://schemas.microsoft.com/office/drawing/2014/main" id="{08F925C3-AC11-AB37-7C25-5D87D0623056}"/>
              </a:ext>
            </a:extLst>
          </p:cNvPr>
          <p:cNvSpPr/>
          <p:nvPr/>
        </p:nvSpPr>
        <p:spPr>
          <a:xfrm>
            <a:off x="1993900" y="2751606"/>
            <a:ext cx="3454399" cy="385295"/>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UK’s Import in 2018-2022</a:t>
            </a:r>
          </a:p>
        </p:txBody>
      </p:sp>
      <p:sp>
        <p:nvSpPr>
          <p:cNvPr id="15" name="矩形 14" descr="" title="">
            <a:extLst>
              <a:ext uri="{FF2B5EF4-FFF2-40B4-BE49-F238E27FC236}">
                <a16:creationId xmlns:a16="http://schemas.microsoft.com/office/drawing/2014/main" id="{C6470D3A-54DE-DF55-B329-29EFC3AD8DB8}"/>
              </a:ext>
            </a:extLst>
          </p:cNvPr>
          <p:cNvSpPr/>
          <p:nvPr/>
        </p:nvSpPr>
        <p:spPr>
          <a:xfrm>
            <a:off x="6591302" y="2751607"/>
            <a:ext cx="3454399" cy="423394"/>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UK’s Portion of Imports in 2022</a:t>
            </a:r>
          </a:p>
        </p:txBody>
      </p:sp>
      <p:sp>
        <p:nvSpPr>
          <p:cNvPr id="16" name="文本框 15" descr="" title="">
            <a:extLst>
              <a:ext uri="{FF2B5EF4-FFF2-40B4-BE49-F238E27FC236}">
                <a16:creationId xmlns:a16="http://schemas.microsoft.com/office/drawing/2014/main" id="{CA09E8FC-D50B-327E-BD8C-4E8A4CD05C1C}"/>
              </a:ext>
            </a:extLst>
          </p:cNvPr>
          <p:cNvSpPr txBox="1"/>
          <p:nvPr/>
        </p:nvSpPr>
        <p:spPr>
          <a:xfrm>
            <a:off x="9519582" y="3379767"/>
            <a:ext cx="1208123" cy="461665"/>
          </a:xfrm>
          <a:prstGeom prst="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txBody>
          <a:bodyPr wrap="square" rtlCol="0">
            <a:spAutoFit/>
          </a:bodyPr>
          <a:lstStyle/>
          <a:p>
            <a:r>
              <a:rPr lang="en-US" altLang="zh-CN" sz="1200" dirty="0"/>
              <a:t>Revealing: </a:t>
            </a:r>
            <a:r>
              <a:rPr lang="en-US" altLang="zh-CN" sz="1200" b="1" dirty="0"/>
              <a:t>Lasting Nature</a:t>
            </a:r>
            <a:endParaRPr lang="zh-CN" altLang="en-US" sz="1200" b="1" dirty="0"/>
          </a:p>
        </p:txBody>
      </p:sp>
      <p:sp>
        <p:nvSpPr>
          <p:cNvPr id="18" name="文本框 17" descr="" title="">
            <a:extLst>
              <a:ext uri="{FF2B5EF4-FFF2-40B4-BE49-F238E27FC236}">
                <a16:creationId xmlns:a16="http://schemas.microsoft.com/office/drawing/2014/main" id="{AFB37B19-5854-B014-296B-B102C428FB79}"/>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143677"/>
      </p:ext>
    </p:extLst>
  </p:cSld>
  <p:clrMapOvr>
    <a:masterClrMapping/>
  </p:clrMapOvr>
</p:sld>
</file>

<file path=ppt/slides/slide22.xml><?xml version="1.0" encoding="utf-8"?>
<p:sld xmlns:a16="http://schemas.microsoft.com/office/drawing/2014/main" xmlns:c="http://schemas.openxmlformats.org/drawingml/2006/chart"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Trend in Imports of Chinese Products</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22</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901"/>
              <a:ext cx="6373932" cy="472232"/>
              <a:chOff x="2909033" y="2071459"/>
              <a:chExt cx="6373932" cy="475981"/>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9"/>
                <a:ext cx="6373932" cy="4759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5"/>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The UK’s Import from Major Countries (2018-22)(MT)</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graphicFrame>
        <p:nvGraphicFramePr>
          <p:cNvPr id="11" name="图表 10" descr="" title="">
            <a:extLst>
              <a:ext uri="{FF2B5EF4-FFF2-40B4-BE49-F238E27FC236}">
                <a16:creationId xmlns:a16="http://schemas.microsoft.com/office/drawing/2014/main" id="{787A8A32-B34D-2390-551B-A08EC47987DB}"/>
              </a:ext>
            </a:extLst>
          </p:cNvPr>
          <p:cNvGraphicFramePr>
            <a:graphicFrameLocks/>
          </p:cNvGraphicFramePr>
          <p:nvPr/>
        </p:nvGraphicFramePr>
        <p:xfrm>
          <a:off x="2927910" y="2796331"/>
          <a:ext cx="6373932" cy="2985344"/>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descr="" title="">
            <a:extLst>
              <a:ext uri="{FF2B5EF4-FFF2-40B4-BE49-F238E27FC236}">
                <a16:creationId xmlns:a16="http://schemas.microsoft.com/office/drawing/2014/main" id="{FDACF7D8-7B61-F391-0AAB-7527E98267D4}"/>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Trade Map</a:t>
            </a:r>
            <a:endParaRPr lang="zh-CN" altLang="en-US" sz="1000" dirty="0"/>
          </a:p>
        </p:txBody>
      </p:sp>
      <p:sp>
        <p:nvSpPr>
          <p:cNvPr id="12" name="文本框 11" descr="" title="">
            <a:extLst>
              <a:ext uri="{FF2B5EF4-FFF2-40B4-BE49-F238E27FC236}">
                <a16:creationId xmlns:a16="http://schemas.microsoft.com/office/drawing/2014/main" id="{9446FE41-F441-4EA9-F5EE-908217CD7F84}"/>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537341"/>
      </p:ext>
    </p:extLst>
  </p:cSld>
  <p:clrMapOvr>
    <a:masterClrMapping/>
  </p:clrMapOvr>
</p:sld>
</file>

<file path=ppt/slides/slide23.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Trend in Imports of Chinese Products</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23</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901"/>
              <a:ext cx="6373932" cy="472232"/>
              <a:chOff x="2909033" y="2071459"/>
              <a:chExt cx="6373932" cy="475981"/>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9"/>
                <a:ext cx="6373932" cy="4759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5"/>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Import prices of Chinese product increased substantially in five years</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10" name="文本框 9" descr="" title="">
            <a:extLst>
              <a:ext uri="{FF2B5EF4-FFF2-40B4-BE49-F238E27FC236}">
                <a16:creationId xmlns:a16="http://schemas.microsoft.com/office/drawing/2014/main" id="{FDACF7D8-7B61-F391-0AAB-7527E98267D4}"/>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Trade Map</a:t>
            </a:r>
            <a:endParaRPr lang="zh-CN" altLang="en-US" sz="1000" dirty="0"/>
          </a:p>
        </p:txBody>
      </p:sp>
      <p:graphicFrame>
        <p:nvGraphicFramePr>
          <p:cNvPr id="12" name="图表 11" descr="" title="">
            <a:extLst>
              <a:ext uri="{FF2B5EF4-FFF2-40B4-BE49-F238E27FC236}">
                <a16:creationId xmlns:a16="http://schemas.microsoft.com/office/drawing/2014/main" id="{D8C700CB-8105-2B5D-741F-38951B215301}"/>
              </a:ext>
            </a:extLst>
          </p:cNvPr>
          <p:cNvGraphicFramePr>
            <a:graphicFrameLocks/>
          </p:cNvGraphicFramePr>
          <p:nvPr>
            <p:extLst>
              <p:ext uri="{D42A27DB-BD31-4B8C-83A1-F6EECF244321}">
                <p14:modId xmlns:p14="http://schemas.microsoft.com/office/powerpoint/2010/main" val="1234093000"/>
              </p:ext>
            </p:extLst>
          </p:nvPr>
        </p:nvGraphicFramePr>
        <p:xfrm>
          <a:off x="2927910" y="2791516"/>
          <a:ext cx="6373932" cy="3102388"/>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descr="" title="">
            <a:extLst>
              <a:ext uri="{FF2B5EF4-FFF2-40B4-BE49-F238E27FC236}">
                <a16:creationId xmlns:a16="http://schemas.microsoft.com/office/drawing/2014/main" id="{1DBE549B-825A-C3A3-47C0-6FD53617E0B1}"/>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799968"/>
      </p:ext>
    </p:extLst>
  </p:cSld>
  <p:clrMapOvr>
    <a:masterClrMapping/>
  </p:clrMapOvr>
</p:sld>
</file>

<file path=ppt/slides/slide24.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8420655"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49" y="736312"/>
            <a:ext cx="9491265"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Trend in Exports of Chinese Products Worldwide</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24</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901"/>
              <a:ext cx="6373932" cy="472232"/>
              <a:chOff x="2909033" y="2071459"/>
              <a:chExt cx="6373932" cy="475981"/>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9"/>
                <a:ext cx="6373932" cy="4759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5"/>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China’s overall exports shown a clear downturn in 2018-22 (MT)</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10" name="文本框 9" descr="" title="">
            <a:extLst>
              <a:ext uri="{FF2B5EF4-FFF2-40B4-BE49-F238E27FC236}">
                <a16:creationId xmlns:a16="http://schemas.microsoft.com/office/drawing/2014/main" id="{FDACF7D8-7B61-F391-0AAB-7527E98267D4}"/>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Trade Map</a:t>
            </a:r>
            <a:endParaRPr lang="zh-CN" altLang="en-US" sz="1000" dirty="0"/>
          </a:p>
        </p:txBody>
      </p:sp>
      <p:graphicFrame>
        <p:nvGraphicFramePr>
          <p:cNvPr id="12" name="图表 11" descr="" title="">
            <a:extLst>
              <a:ext uri="{FF2B5EF4-FFF2-40B4-BE49-F238E27FC236}">
                <a16:creationId xmlns:a16="http://schemas.microsoft.com/office/drawing/2014/main" id="{0F885D4D-6563-CFDC-60EF-92C5294B6EBF}"/>
              </a:ext>
            </a:extLst>
          </p:cNvPr>
          <p:cNvGraphicFramePr>
            <a:graphicFrameLocks/>
          </p:cNvGraphicFramePr>
          <p:nvPr>
            <p:extLst>
              <p:ext uri="{D42A27DB-BD31-4B8C-83A1-F6EECF244321}">
                <p14:modId xmlns:p14="http://schemas.microsoft.com/office/powerpoint/2010/main" val="2821474534"/>
              </p:ext>
            </p:extLst>
          </p:nvPr>
        </p:nvGraphicFramePr>
        <p:xfrm>
          <a:off x="2909034" y="2828348"/>
          <a:ext cx="6373932" cy="3082510"/>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descr="" title="">
            <a:extLst>
              <a:ext uri="{FF2B5EF4-FFF2-40B4-BE49-F238E27FC236}">
                <a16:creationId xmlns:a16="http://schemas.microsoft.com/office/drawing/2014/main" id="{7A300908-E7F7-ABBA-0237-88BF578B05B3}"/>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76215"/>
      </p:ext>
    </p:extLst>
  </p:cSld>
  <p:clrMapOvr>
    <a:masterClrMapping/>
  </p:clrMapOvr>
</p:sld>
</file>

<file path=ppt/slides/slide25.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8522255"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906653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Trend in Exports of Chinese Products Worldwide</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25</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901"/>
              <a:ext cx="6373932" cy="472232"/>
              <a:chOff x="2909033" y="2071459"/>
              <a:chExt cx="6373932" cy="475981"/>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9"/>
                <a:ext cx="6373932" cy="4759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5"/>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China’s overall export prices increased in 2018-22</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10" name="文本框 9" descr="" title="">
            <a:extLst>
              <a:ext uri="{FF2B5EF4-FFF2-40B4-BE49-F238E27FC236}">
                <a16:creationId xmlns:a16="http://schemas.microsoft.com/office/drawing/2014/main" id="{FDACF7D8-7B61-F391-0AAB-7527E98267D4}"/>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Trade Map</a:t>
            </a:r>
            <a:endParaRPr lang="zh-CN" altLang="en-US" sz="1000" dirty="0"/>
          </a:p>
        </p:txBody>
      </p:sp>
      <p:graphicFrame>
        <p:nvGraphicFramePr>
          <p:cNvPr id="11" name="图表 10" descr="" title="">
            <a:extLst>
              <a:ext uri="{FF2B5EF4-FFF2-40B4-BE49-F238E27FC236}">
                <a16:creationId xmlns:a16="http://schemas.microsoft.com/office/drawing/2014/main" id="{9E32F94A-0B7B-AC84-D0BA-4F97915376A7}"/>
              </a:ext>
            </a:extLst>
          </p:cNvPr>
          <p:cNvGraphicFramePr>
            <a:graphicFrameLocks/>
          </p:cNvGraphicFramePr>
          <p:nvPr>
            <p:extLst>
              <p:ext uri="{D42A27DB-BD31-4B8C-83A1-F6EECF244321}">
                <p14:modId xmlns:p14="http://schemas.microsoft.com/office/powerpoint/2010/main" val="15934354"/>
              </p:ext>
            </p:extLst>
          </p:nvPr>
        </p:nvGraphicFramePr>
        <p:xfrm>
          <a:off x="2927910" y="2791516"/>
          <a:ext cx="6373932" cy="3082510"/>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11" descr="" title="">
            <a:extLst>
              <a:ext uri="{FF2B5EF4-FFF2-40B4-BE49-F238E27FC236}">
                <a16:creationId xmlns:a16="http://schemas.microsoft.com/office/drawing/2014/main" id="{6FE5B8CF-DA3E-049A-1C86-97B3851DC42B}"/>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598963"/>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6" name="组合 15" descr="" title="">
            <a:extLst>
              <a:ext uri="{FF2B5EF4-FFF2-40B4-BE49-F238E27FC236}">
                <a16:creationId xmlns:a16="http://schemas.microsoft.com/office/drawing/2014/main" id="{378001F6-84F5-1D9E-C0B7-2D66812B72B7}"/>
              </a:ext>
            </a:extLst>
          </p:cNvPr>
          <p:cNvGrpSpPr/>
          <p:nvPr/>
        </p:nvGrpSpPr>
        <p:grpSpPr>
          <a:xfrm>
            <a:off x="0" y="1700017"/>
            <a:ext cx="12192000" cy="3762766"/>
            <a:chOff x="0" y="2257033"/>
            <a:chExt cx="12192000" cy="3762766"/>
          </a:xfrm>
        </p:grpSpPr>
        <p:grpSp>
          <p:nvGrpSpPr>
            <p:cNvPr id="9" name="组合 8" descr="" title="">
              <a:extLst>
                <a:ext uri="{FF2B5EF4-FFF2-40B4-BE49-F238E27FC236}">
                  <a16:creationId xmlns:a16="http://schemas.microsoft.com/office/drawing/2014/main" id="{002CF42A-F93A-5BD7-663D-7FE49705B969}"/>
                </a:ext>
              </a:extLst>
            </p:cNvPr>
            <p:cNvGrpSpPr/>
            <p:nvPr/>
          </p:nvGrpSpPr>
          <p:grpSpPr>
            <a:xfrm>
              <a:off x="0" y="2257033"/>
              <a:ext cx="12192000" cy="3762766"/>
              <a:chOff x="-2" y="3969718"/>
              <a:chExt cx="12192000" cy="1830910"/>
            </a:xfrm>
          </p:grpSpPr>
          <p:sp>
            <p:nvSpPr>
              <p:cNvPr id="10" name="矩形 9" descr="" title="">
                <a:extLst>
                  <a:ext uri="{FF2B5EF4-FFF2-40B4-BE49-F238E27FC236}">
                    <a16:creationId xmlns:a16="http://schemas.microsoft.com/office/drawing/2014/main" id="{1C94DD75-6A2D-94E3-E75D-89BFA4C7BBE5}"/>
                  </a:ext>
                </a:extLst>
              </p:cNvPr>
              <p:cNvSpPr/>
              <p:nvPr/>
            </p:nvSpPr>
            <p:spPr>
              <a:xfrm>
                <a:off x="-2" y="3969718"/>
                <a:ext cx="12192000" cy="1830910"/>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 title="">
                <a:extLst>
                  <a:ext uri="{FF2B5EF4-FFF2-40B4-BE49-F238E27FC236}">
                    <a16:creationId xmlns:a16="http://schemas.microsoft.com/office/drawing/2014/main" id="{BA160D9A-4230-8EC0-9B11-1512168FD566}"/>
                  </a:ext>
                </a:extLst>
              </p:cNvPr>
              <p:cNvSpPr txBox="1"/>
              <p:nvPr/>
            </p:nvSpPr>
            <p:spPr>
              <a:xfrm>
                <a:off x="1182785" y="5052395"/>
                <a:ext cx="9826425" cy="434303"/>
              </a:xfrm>
              <a:prstGeom prst="rect">
                <a:avLst/>
              </a:prstGeom>
              <a:noFill/>
            </p:spPr>
            <p:txBody>
              <a:bodyPr wrap="square" rtlCol="0">
                <a:spAutoFit/>
              </a:bodyPr>
              <a:lstStyle/>
              <a:p>
                <a:pPr marL="742950" indent="-742950">
                  <a:buAutoNum type="arabicPeriod"/>
                </a:pPr>
                <a:r>
                  <a:rPr lang="en-US" altLang="zh-CN" sz="24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Trend in the UK’s Imports of Chinese Products</a:t>
                </a:r>
              </a:p>
              <a:p>
                <a:pPr marL="742950" indent="-742950">
                  <a:buFontTx/>
                  <a:buAutoNum type="arabicPeriod"/>
                </a:pPr>
                <a:r>
                  <a:rPr lang="en-US" altLang="zh-CN" sz="2800" b="1" dirty="0">
                    <a:solidFill>
                      <a:schemeClr val="accent5">
                        <a:lumMod val="75000"/>
                      </a:schemeClr>
                    </a:solidFill>
                    <a:latin typeface="Calibri" panose="020F0502020204030204" pitchFamily="34" charset="0"/>
                    <a:ea typeface="Noto Serif JP" panose="02020700000000000000" pitchFamily="18" charset="-122"/>
                    <a:cs typeface="Calibri" panose="020F0502020204030204" pitchFamily="34" charset="0"/>
                  </a:rPr>
                  <a:t>Prospective Trend in Chinese Production</a:t>
                </a:r>
              </a:p>
            </p:txBody>
          </p:sp>
          <p:sp>
            <p:nvSpPr>
              <p:cNvPr id="12" name="文本框 11" descr="" title="">
                <a:extLst>
                  <a:ext uri="{FF2B5EF4-FFF2-40B4-BE49-F238E27FC236}">
                    <a16:creationId xmlns:a16="http://schemas.microsoft.com/office/drawing/2014/main" id="{601B0EC5-A2A0-B620-3278-F75897BE894B}"/>
                  </a:ext>
                </a:extLst>
              </p:cNvPr>
              <p:cNvSpPr txBox="1"/>
              <p:nvPr/>
            </p:nvSpPr>
            <p:spPr>
              <a:xfrm>
                <a:off x="1182786" y="4256706"/>
                <a:ext cx="9826425" cy="524159"/>
              </a:xfrm>
              <a:prstGeom prst="rect">
                <a:avLst/>
              </a:prstGeom>
              <a:noFill/>
            </p:spPr>
            <p:txBody>
              <a:bodyPr wrap="square" rtlCol="0">
                <a:spAutoFit/>
              </a:bodyPr>
              <a:lstStyle/>
              <a:p>
                <a:r>
                  <a:rPr lang="en-US" altLang="zh-CN" sz="32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II </a:t>
                </a:r>
              </a:p>
              <a:p>
                <a:r>
                  <a:rPr lang="en-US" altLang="zh-CN" sz="32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Substantive Comments on Injury &amp; Threat Thereof</a:t>
                </a:r>
              </a:p>
            </p:txBody>
          </p:sp>
        </p:grpSp>
        <p:cxnSp>
          <p:nvCxnSpPr>
            <p:cNvPr id="13" name="直接连接符 12" descr="" title="">
              <a:extLst>
                <a:ext uri="{FF2B5EF4-FFF2-40B4-BE49-F238E27FC236}">
                  <a16:creationId xmlns:a16="http://schemas.microsoft.com/office/drawing/2014/main" id="{D46A9FF5-1994-8DBD-D9C6-A51AD15B4758}"/>
                </a:ext>
              </a:extLst>
            </p:cNvPr>
            <p:cNvCxnSpPr>
              <a:cxnSpLocks/>
            </p:cNvCxnSpPr>
            <p:nvPr/>
          </p:nvCxnSpPr>
          <p:spPr>
            <a:xfrm>
              <a:off x="1262073" y="4063011"/>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灯片编号占位符 16" descr="" title="">
            <a:extLst>
              <a:ext uri="{FF2B5EF4-FFF2-40B4-BE49-F238E27FC236}">
                <a16:creationId xmlns:a16="http://schemas.microsoft.com/office/drawing/2014/main" id="{A6B29A39-CC0C-79B5-E53E-1852FC4695CF}"/>
              </a:ext>
            </a:extLst>
          </p:cNvPr>
          <p:cNvSpPr>
            <a:spLocks noGrp="1"/>
          </p:cNvSpPr>
          <p:nvPr>
            <p:ph type="sldNum" sz="quarter" idx="12"/>
          </p:nvPr>
        </p:nvSpPr>
        <p:spPr/>
        <p:txBody>
          <a:bodyPr/>
          <a:lstStyle/>
          <a:p>
            <a:fld id="{9B618960-8005-486C-9A75-10CB2AAC16F9}" type="slidenum">
              <a:rPr lang="en-US" smtClean="0"/>
              <a:t>26</a:t>
            </a:fld>
            <a:endParaRPr lang="en-US"/>
          </a:p>
        </p:txBody>
      </p:sp>
      <p:sp>
        <p:nvSpPr>
          <p:cNvPr id="2" name="文本框 1" descr="" title="">
            <a:extLst>
              <a:ext uri="{FF2B5EF4-FFF2-40B4-BE49-F238E27FC236}">
                <a16:creationId xmlns:a16="http://schemas.microsoft.com/office/drawing/2014/main" id="{8507BC8A-2419-CA09-138B-3E39122827C2}"/>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160310"/>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Prospective Trend in Chinese Production</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27</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359016" y="1537570"/>
            <a:ext cx="9443444"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0"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3" y="2010678"/>
              <a:ext cx="6373934" cy="546898"/>
              <a:chOff x="2909032" y="2088371"/>
              <a:chExt cx="6373934" cy="551240"/>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88371"/>
                <a:ext cx="6373933" cy="5512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2" y="2192087"/>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Prospective Reduction in Chinese Production</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10" name="文本框 9" descr="" title="">
            <a:extLst>
              <a:ext uri="{FF2B5EF4-FFF2-40B4-BE49-F238E27FC236}">
                <a16:creationId xmlns:a16="http://schemas.microsoft.com/office/drawing/2014/main" id="{592242D2-D1CC-11D3-3DAD-811844CD7D82}"/>
              </a:ext>
            </a:extLst>
          </p:cNvPr>
          <p:cNvSpPr txBox="1"/>
          <p:nvPr/>
        </p:nvSpPr>
        <p:spPr>
          <a:xfrm>
            <a:off x="2850855" y="3743103"/>
            <a:ext cx="2821500" cy="799642"/>
          </a:xfrm>
          <a:prstGeom prst="rect">
            <a:avLst/>
          </a:prstGeom>
          <a:noFill/>
          <a:ln>
            <a:noFill/>
          </a:ln>
        </p:spPr>
        <p:txBody>
          <a:bodyPr wrap="square" rtlCol="0">
            <a:spAutoFit/>
          </a:bodyPr>
          <a:lstStyle/>
          <a:p>
            <a:pPr algn="just">
              <a:lnSpc>
                <a:spcPts val="1900"/>
              </a:lnSpc>
            </a:pPr>
            <a:r>
              <a:rPr lang="en-US" altLang="zh-CN" sz="1200" b="1" dirty="0">
                <a:solidFill>
                  <a:srgbClr val="057ED1"/>
                </a:solidFill>
              </a:rPr>
              <a:t>13 May 2021</a:t>
            </a:r>
          </a:p>
          <a:p>
            <a:pPr algn="just">
              <a:lnSpc>
                <a:spcPts val="1900"/>
              </a:lnSpc>
            </a:pPr>
            <a:r>
              <a:rPr lang="en-US" altLang="zh-CN" sz="1100" i="1" dirty="0"/>
              <a:t>Guidance Opinion about the Improvement of High Consumption &amp; High Emission Control</a:t>
            </a:r>
          </a:p>
        </p:txBody>
      </p:sp>
      <p:sp>
        <p:nvSpPr>
          <p:cNvPr id="12" name="矩形 11" descr="" title="">
            <a:extLst>
              <a:ext uri="{FF2B5EF4-FFF2-40B4-BE49-F238E27FC236}">
                <a16:creationId xmlns:a16="http://schemas.microsoft.com/office/drawing/2014/main" id="{E3DADEB8-3D4F-D5F8-A40C-7ABD80BFA28A}"/>
              </a:ext>
            </a:extLst>
          </p:cNvPr>
          <p:cNvSpPr/>
          <p:nvPr/>
        </p:nvSpPr>
        <p:spPr>
          <a:xfrm>
            <a:off x="2810309" y="2951311"/>
            <a:ext cx="2902592" cy="5468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rPr>
              <a:t>Stricter Energy Consumption Standards at National Level</a:t>
            </a:r>
            <a:endParaRPr lang="zh-CN" altLang="en-US" sz="1400" dirty="0">
              <a:solidFill>
                <a:schemeClr val="bg1"/>
              </a:solidFill>
            </a:endParaRPr>
          </a:p>
        </p:txBody>
      </p:sp>
      <p:cxnSp>
        <p:nvCxnSpPr>
          <p:cNvPr id="13" name="直接连接符 12" descr="" title="">
            <a:extLst>
              <a:ext uri="{FF2B5EF4-FFF2-40B4-BE49-F238E27FC236}">
                <a16:creationId xmlns:a16="http://schemas.microsoft.com/office/drawing/2014/main" id="{72838751-5D63-392D-DDAD-6930E7433EAA}"/>
              </a:ext>
            </a:extLst>
          </p:cNvPr>
          <p:cNvCxnSpPr>
            <a:cxnSpLocks/>
          </p:cNvCxnSpPr>
          <p:nvPr/>
        </p:nvCxnSpPr>
        <p:spPr>
          <a:xfrm>
            <a:off x="6087611" y="3020077"/>
            <a:ext cx="0" cy="2520000"/>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文本框 13" descr="" title="">
            <a:extLst>
              <a:ext uri="{FF2B5EF4-FFF2-40B4-BE49-F238E27FC236}">
                <a16:creationId xmlns:a16="http://schemas.microsoft.com/office/drawing/2014/main" id="{D21611F4-B9E8-76FE-CC9A-0DE20ECD0BFB}"/>
              </a:ext>
            </a:extLst>
          </p:cNvPr>
          <p:cNvSpPr txBox="1"/>
          <p:nvPr/>
        </p:nvSpPr>
        <p:spPr>
          <a:xfrm>
            <a:off x="2850857" y="4737305"/>
            <a:ext cx="2821498" cy="799642"/>
          </a:xfrm>
          <a:prstGeom prst="rect">
            <a:avLst/>
          </a:prstGeom>
          <a:noFill/>
          <a:ln>
            <a:noFill/>
          </a:ln>
        </p:spPr>
        <p:txBody>
          <a:bodyPr wrap="square" rtlCol="0">
            <a:spAutoFit/>
          </a:bodyPr>
          <a:lstStyle/>
          <a:p>
            <a:pPr algn="just">
              <a:lnSpc>
                <a:spcPts val="1900"/>
              </a:lnSpc>
            </a:pPr>
            <a:r>
              <a:rPr lang="en-US" altLang="zh-CN" sz="1200" b="1" dirty="0">
                <a:solidFill>
                  <a:srgbClr val="057ED1"/>
                </a:solidFill>
              </a:rPr>
              <a:t>15 November 2021</a:t>
            </a:r>
          </a:p>
          <a:p>
            <a:pPr algn="just">
              <a:lnSpc>
                <a:spcPts val="1900"/>
              </a:lnSpc>
            </a:pPr>
            <a:r>
              <a:rPr lang="en-US" altLang="zh-CN" sz="1100" i="1" dirty="0"/>
              <a:t>High Emission Industry Energy Efficiency Standards and Benchmarks (2021 Version)</a:t>
            </a:r>
          </a:p>
        </p:txBody>
      </p:sp>
      <p:pic>
        <p:nvPicPr>
          <p:cNvPr id="16" name="图片 15" descr="" title="">
            <a:extLst>
              <a:ext uri="{FF2B5EF4-FFF2-40B4-BE49-F238E27FC236}">
                <a16:creationId xmlns:a16="http://schemas.microsoft.com/office/drawing/2014/main" id="{DB339253-650D-1B26-4FAD-154952A652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72" t="10528" r="8304" b="7449"/>
          <a:stretch/>
        </p:blipFill>
        <p:spPr>
          <a:xfrm>
            <a:off x="6535725" y="3791482"/>
            <a:ext cx="2835889" cy="1763302"/>
          </a:xfrm>
          <a:prstGeom prst="rect">
            <a:avLst/>
          </a:prstGeom>
          <a:ln>
            <a:solidFill>
              <a:schemeClr val="bg1"/>
            </a:solidFill>
          </a:ln>
          <a:effectLst>
            <a:outerShdw blurRad="50800" dist="38100" dir="2700000" algn="tl" rotWithShape="0">
              <a:prstClr val="black">
                <a:alpha val="40000"/>
              </a:prstClr>
            </a:outerShdw>
          </a:effectLst>
        </p:spPr>
      </p:pic>
      <p:sp>
        <p:nvSpPr>
          <p:cNvPr id="18" name="矩形 17" descr="" title="">
            <a:extLst>
              <a:ext uri="{FF2B5EF4-FFF2-40B4-BE49-F238E27FC236}">
                <a16:creationId xmlns:a16="http://schemas.microsoft.com/office/drawing/2014/main" id="{7FDFD4C7-34DB-286A-2A4D-E3B6C9779608}"/>
              </a:ext>
            </a:extLst>
          </p:cNvPr>
          <p:cNvSpPr/>
          <p:nvPr/>
        </p:nvSpPr>
        <p:spPr>
          <a:xfrm>
            <a:off x="6502869" y="2951311"/>
            <a:ext cx="2901600" cy="546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rPr>
              <a:t>Shutdown of Outdated Production Capacity Policy at Local Level</a:t>
            </a:r>
            <a:endParaRPr lang="zh-CN" altLang="en-US" sz="1400" dirty="0">
              <a:solidFill>
                <a:schemeClr val="bg1"/>
              </a:solidFill>
            </a:endParaRPr>
          </a:p>
        </p:txBody>
      </p:sp>
      <p:sp>
        <p:nvSpPr>
          <p:cNvPr id="23" name="标注: 弯曲线形(无边框) 22" descr="" title="">
            <a:extLst>
              <a:ext uri="{FF2B5EF4-FFF2-40B4-BE49-F238E27FC236}">
                <a16:creationId xmlns:a16="http://schemas.microsoft.com/office/drawing/2014/main" id="{3C97066F-5999-13E4-0F19-B5A8D0F911D4}"/>
              </a:ext>
            </a:extLst>
          </p:cNvPr>
          <p:cNvSpPr/>
          <p:nvPr/>
        </p:nvSpPr>
        <p:spPr>
          <a:xfrm>
            <a:off x="9818144" y="3709953"/>
            <a:ext cx="1039906" cy="788894"/>
          </a:xfrm>
          <a:prstGeom prst="callout2">
            <a:avLst>
              <a:gd name="adj1" fmla="val 22159"/>
              <a:gd name="adj2" fmla="val -1436"/>
              <a:gd name="adj3" fmla="val 23295"/>
              <a:gd name="adj4" fmla="val -50287"/>
              <a:gd name="adj5" fmla="val 153700"/>
              <a:gd name="adj6" fmla="val -131845"/>
            </a:avLst>
          </a:prstGeom>
          <a:solidFill>
            <a:schemeClr val="accent1"/>
          </a:solidFill>
          <a:ln w="50800">
            <a:solidFill>
              <a:schemeClr val="accent1"/>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标注: 弯曲线形(无边框) 23" descr="" title="">
            <a:extLst>
              <a:ext uri="{FF2B5EF4-FFF2-40B4-BE49-F238E27FC236}">
                <a16:creationId xmlns:a16="http://schemas.microsoft.com/office/drawing/2014/main" id="{1400489B-B221-8FB7-B0EE-DF2EB0FB358D}"/>
              </a:ext>
            </a:extLst>
          </p:cNvPr>
          <p:cNvSpPr/>
          <p:nvPr/>
        </p:nvSpPr>
        <p:spPr>
          <a:xfrm>
            <a:off x="9788697" y="3659031"/>
            <a:ext cx="1011075" cy="788894"/>
          </a:xfrm>
          <a:prstGeom prst="callout2">
            <a:avLst>
              <a:gd name="adj1" fmla="val 22159"/>
              <a:gd name="adj2" fmla="val -1436"/>
              <a:gd name="adj3" fmla="val 23295"/>
              <a:gd name="adj4" fmla="val -50287"/>
              <a:gd name="adj5" fmla="val 162645"/>
              <a:gd name="adj6" fmla="val -135429"/>
            </a:avLst>
          </a:prstGeom>
          <a:solidFill>
            <a:schemeClr val="accent1">
              <a:lumMod val="75000"/>
            </a:schemeClr>
          </a:solidFill>
          <a:ln w="50800">
            <a:solidFill>
              <a:srgbClr val="2E75B6"/>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t>Represent 46% Capacity of China in 2020</a:t>
            </a:r>
            <a:endParaRPr lang="zh-CN" altLang="en-US" sz="1100" b="1" dirty="0"/>
          </a:p>
        </p:txBody>
      </p:sp>
      <p:sp>
        <p:nvSpPr>
          <p:cNvPr id="11" name="文本框 10" descr="" title="">
            <a:extLst>
              <a:ext uri="{FF2B5EF4-FFF2-40B4-BE49-F238E27FC236}">
                <a16:creationId xmlns:a16="http://schemas.microsoft.com/office/drawing/2014/main" id="{98F71432-EE92-5C47-225C-B8B4A088A89E}"/>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413873"/>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Prospective Trend in Chinese Production</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28</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359016" y="1537570"/>
            <a:ext cx="9443444"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0"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3" y="2010678"/>
              <a:ext cx="6373934" cy="546898"/>
              <a:chOff x="2909032" y="2088371"/>
              <a:chExt cx="6373934" cy="551240"/>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88371"/>
                <a:ext cx="6373933" cy="5512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2" y="2192087"/>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Reduction in Chinese Production of Ceramic Tiles (100 million M2)</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pic>
        <p:nvPicPr>
          <p:cNvPr id="11" name="图片 10" descr="" title="">
            <a:extLst>
              <a:ext uri="{FF2B5EF4-FFF2-40B4-BE49-F238E27FC236}">
                <a16:creationId xmlns:a16="http://schemas.microsoft.com/office/drawing/2014/main" id="{6B60CF16-E1F4-A82F-B444-9CB51218A5AC}"/>
              </a:ext>
            </a:extLst>
          </p:cNvPr>
          <p:cNvPicPr>
            <a:picLocks noChangeAspect="1"/>
          </p:cNvPicPr>
          <p:nvPr/>
        </p:nvPicPr>
        <p:blipFill>
          <a:blip r:embed="rId3"/>
          <a:srcRect t="11073"/>
          <a:stretch>
            <a:fillRect/>
          </a:stretch>
        </p:blipFill>
        <p:spPr>
          <a:xfrm>
            <a:off x="3017050" y="3070953"/>
            <a:ext cx="6160929" cy="2496727"/>
          </a:xfrm>
          <a:prstGeom prst="rect">
            <a:avLst/>
          </a:prstGeom>
          <a:noFill/>
          <a:ln w="9525">
            <a:noFill/>
          </a:ln>
        </p:spPr>
      </p:pic>
      <p:sp>
        <p:nvSpPr>
          <p:cNvPr id="20" name="文本框 19" descr="" title="">
            <a:extLst>
              <a:ext uri="{FF2B5EF4-FFF2-40B4-BE49-F238E27FC236}">
                <a16:creationId xmlns:a16="http://schemas.microsoft.com/office/drawing/2014/main" id="{5C6966D1-16E9-808F-3448-ABFE64539A01}"/>
              </a:ext>
            </a:extLst>
          </p:cNvPr>
          <p:cNvSpPr txBox="1"/>
          <p:nvPr/>
        </p:nvSpPr>
        <p:spPr>
          <a:xfrm>
            <a:off x="981710" y="6336429"/>
            <a:ext cx="6096000" cy="276999"/>
          </a:xfrm>
          <a:prstGeom prst="rect">
            <a:avLst/>
          </a:prstGeom>
          <a:noFill/>
        </p:spPr>
        <p:txBody>
          <a:bodyPr wrap="square">
            <a:spAutoFit/>
          </a:bodyPr>
          <a:lstStyle/>
          <a:p>
            <a:r>
              <a:rPr lang="en-US" altLang="zh-CN" sz="1200" b="1" dirty="0"/>
              <a:t>Source</a:t>
            </a:r>
            <a:r>
              <a:rPr lang="en-US" altLang="zh-CN" sz="1200" dirty="0"/>
              <a:t>: China Building Ceramic &amp; Sanitaryware Association</a:t>
            </a:r>
            <a:endParaRPr lang="zh-CN" altLang="en-US" sz="1200" dirty="0"/>
          </a:p>
        </p:txBody>
      </p:sp>
      <p:sp>
        <p:nvSpPr>
          <p:cNvPr id="10" name="文本框 9" descr="" title="">
            <a:extLst>
              <a:ext uri="{FF2B5EF4-FFF2-40B4-BE49-F238E27FC236}">
                <a16:creationId xmlns:a16="http://schemas.microsoft.com/office/drawing/2014/main" id="{ADEB96A2-141D-0848-E820-4BC353511AE5}"/>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020393"/>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Prospective Trend in Chinese Production</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29</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3261219" y="2052622"/>
              <a:ext cx="5629014" cy="562984"/>
              <a:chOff x="3261218" y="2130651"/>
              <a:chExt cx="5629014" cy="567454"/>
            </a:xfrm>
          </p:grpSpPr>
          <p:sp>
            <p:nvSpPr>
              <p:cNvPr id="17" name="矩形 16" descr="" title="">
                <a:extLst>
                  <a:ext uri="{FF2B5EF4-FFF2-40B4-BE49-F238E27FC236}">
                    <a16:creationId xmlns:a16="http://schemas.microsoft.com/office/drawing/2014/main" id="{A7D06C84-194E-5591-05E1-D13625906EF7}"/>
                  </a:ext>
                </a:extLst>
              </p:cNvPr>
              <p:cNvSpPr/>
              <p:nvPr/>
            </p:nvSpPr>
            <p:spPr>
              <a:xfrm>
                <a:off x="3261218" y="2130651"/>
                <a:ext cx="5629014" cy="567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3748107" y="2234367"/>
                <a:ext cx="4647091"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Rising LNG Price Pushed Up Cost of Production</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grpSp>
        <p:nvGrpSpPr>
          <p:cNvPr id="23" name="组合 22" descr="" title="">
            <a:extLst>
              <a:ext uri="{FF2B5EF4-FFF2-40B4-BE49-F238E27FC236}">
                <a16:creationId xmlns:a16="http://schemas.microsoft.com/office/drawing/2014/main" id="{8724596C-88CB-CB87-CC13-065CDDD3294B}"/>
              </a:ext>
            </a:extLst>
          </p:cNvPr>
          <p:cNvGrpSpPr/>
          <p:nvPr/>
        </p:nvGrpSpPr>
        <p:grpSpPr>
          <a:xfrm>
            <a:off x="3653966" y="2885193"/>
            <a:ext cx="4791795" cy="2953030"/>
            <a:chOff x="3653966" y="2943916"/>
            <a:chExt cx="4791795" cy="2953030"/>
          </a:xfrm>
        </p:grpSpPr>
        <p:grpSp>
          <p:nvGrpSpPr>
            <p:cNvPr id="22" name="组合 21" descr="" title="">
              <a:extLst>
                <a:ext uri="{FF2B5EF4-FFF2-40B4-BE49-F238E27FC236}">
                  <a16:creationId xmlns:a16="http://schemas.microsoft.com/office/drawing/2014/main" id="{A88A99F6-91B1-6862-B0F8-9C628688DECA}"/>
                </a:ext>
              </a:extLst>
            </p:cNvPr>
            <p:cNvGrpSpPr/>
            <p:nvPr/>
          </p:nvGrpSpPr>
          <p:grpSpPr>
            <a:xfrm>
              <a:off x="3653966" y="2978846"/>
              <a:ext cx="4791795" cy="2918100"/>
              <a:chOff x="3562240" y="3351935"/>
              <a:chExt cx="4223027" cy="2318665"/>
            </a:xfrm>
          </p:grpSpPr>
          <p:pic>
            <p:nvPicPr>
              <p:cNvPr id="10" name="图片 9" descr="" title="">
                <a:extLst>
                  <a:ext uri="{FF2B5EF4-FFF2-40B4-BE49-F238E27FC236}">
                    <a16:creationId xmlns:a16="http://schemas.microsoft.com/office/drawing/2014/main" id="{C2C794D5-7175-E114-E1E8-48D2AC9B7D60}"/>
                  </a:ext>
                </a:extLst>
              </p:cNvPr>
              <p:cNvPicPr>
                <a:picLocks noChangeAspect="1"/>
              </p:cNvPicPr>
              <p:nvPr/>
            </p:nvPicPr>
            <p:blipFill>
              <a:blip r:embed="rId3"/>
              <a:stretch>
                <a:fillRect/>
              </a:stretch>
            </p:blipFill>
            <p:spPr>
              <a:xfrm>
                <a:off x="3661844" y="3352818"/>
                <a:ext cx="4095498" cy="231778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2" name="文本框 11" descr="" title="">
                <a:extLst>
                  <a:ext uri="{FF2B5EF4-FFF2-40B4-BE49-F238E27FC236}">
                    <a16:creationId xmlns:a16="http://schemas.microsoft.com/office/drawing/2014/main" id="{082373D7-2274-313C-5396-BD7577E41F3C}"/>
                  </a:ext>
                </a:extLst>
              </p:cNvPr>
              <p:cNvSpPr txBox="1"/>
              <p:nvPr/>
            </p:nvSpPr>
            <p:spPr>
              <a:xfrm>
                <a:off x="6157905" y="3608080"/>
                <a:ext cx="1482003" cy="183415"/>
              </a:xfrm>
              <a:prstGeom prst="rect">
                <a:avLst/>
              </a:prstGeom>
              <a:noFill/>
            </p:spPr>
            <p:txBody>
              <a:bodyPr wrap="square" rtlCol="0">
                <a:spAutoFit/>
              </a:bodyPr>
              <a:lstStyle/>
              <a:p>
                <a:pPr algn="ctr"/>
                <a:r>
                  <a:rPr lang="en-US" altLang="zh-CN" sz="900" b="1" dirty="0">
                    <a:solidFill>
                      <a:schemeClr val="accent5">
                        <a:lumMod val="75000"/>
                      </a:schemeClr>
                    </a:solidFill>
                  </a:rPr>
                  <a:t>Average for the five years</a:t>
                </a:r>
                <a:endParaRPr lang="zh-CN" altLang="en-US" sz="900" b="1" dirty="0">
                  <a:solidFill>
                    <a:schemeClr val="accent5">
                      <a:lumMod val="75000"/>
                    </a:schemeClr>
                  </a:solidFill>
                </a:endParaRPr>
              </a:p>
            </p:txBody>
          </p:sp>
          <p:sp>
            <p:nvSpPr>
              <p:cNvPr id="13" name="文本框 12" descr="" title="">
                <a:extLst>
                  <a:ext uri="{FF2B5EF4-FFF2-40B4-BE49-F238E27FC236}">
                    <a16:creationId xmlns:a16="http://schemas.microsoft.com/office/drawing/2014/main" id="{FB3ACADB-A51D-2221-3ADF-8D8494DDE63C}"/>
                  </a:ext>
                </a:extLst>
              </p:cNvPr>
              <p:cNvSpPr txBox="1"/>
              <p:nvPr/>
            </p:nvSpPr>
            <p:spPr>
              <a:xfrm>
                <a:off x="4211275" y="3608080"/>
                <a:ext cx="1329430" cy="183415"/>
              </a:xfrm>
              <a:prstGeom prst="rect">
                <a:avLst/>
              </a:prstGeom>
              <a:noFill/>
            </p:spPr>
            <p:txBody>
              <a:bodyPr wrap="square" rtlCol="0">
                <a:spAutoFit/>
              </a:bodyPr>
              <a:lstStyle/>
              <a:p>
                <a:pPr algn="ctr"/>
                <a:r>
                  <a:rPr lang="en-US" altLang="zh-CN" sz="900" b="1" dirty="0">
                    <a:solidFill>
                      <a:schemeClr val="accent5">
                        <a:lumMod val="75000"/>
                      </a:schemeClr>
                    </a:solidFill>
                  </a:rPr>
                  <a:t>Range for the five years</a:t>
                </a:r>
                <a:endParaRPr lang="zh-CN" altLang="en-US" sz="900" b="1" dirty="0">
                  <a:solidFill>
                    <a:schemeClr val="accent5">
                      <a:lumMod val="75000"/>
                    </a:schemeClr>
                  </a:solidFill>
                </a:endParaRPr>
              </a:p>
            </p:txBody>
          </p:sp>
          <p:sp>
            <p:nvSpPr>
              <p:cNvPr id="14" name="文本框 13" descr="" title="">
                <a:extLst>
                  <a:ext uri="{FF2B5EF4-FFF2-40B4-BE49-F238E27FC236}">
                    <a16:creationId xmlns:a16="http://schemas.microsoft.com/office/drawing/2014/main" id="{BBE72054-5612-63FF-B482-6D9A5AA59A76}"/>
                  </a:ext>
                </a:extLst>
              </p:cNvPr>
              <p:cNvSpPr txBox="1"/>
              <p:nvPr/>
            </p:nvSpPr>
            <p:spPr>
              <a:xfrm>
                <a:off x="7206458" y="5408391"/>
                <a:ext cx="578809" cy="183415"/>
              </a:xfrm>
              <a:prstGeom prst="rect">
                <a:avLst/>
              </a:prstGeom>
              <a:noFill/>
            </p:spPr>
            <p:txBody>
              <a:bodyPr wrap="square" rtlCol="0">
                <a:spAutoFit/>
              </a:bodyPr>
              <a:lstStyle/>
              <a:p>
                <a:pPr algn="ctr"/>
                <a:r>
                  <a:rPr lang="en-US" altLang="zh-CN" sz="900" b="1" dirty="0">
                    <a:solidFill>
                      <a:schemeClr val="accent5">
                        <a:lumMod val="75000"/>
                      </a:schemeClr>
                    </a:solidFill>
                  </a:rPr>
                  <a:t>Month</a:t>
                </a:r>
                <a:endParaRPr lang="zh-CN" altLang="en-US" sz="900" b="1" dirty="0">
                  <a:solidFill>
                    <a:schemeClr val="accent5">
                      <a:lumMod val="75000"/>
                    </a:schemeClr>
                  </a:solidFill>
                </a:endParaRPr>
              </a:p>
            </p:txBody>
          </p:sp>
          <p:sp>
            <p:nvSpPr>
              <p:cNvPr id="16" name="文本框 15" descr="" title="">
                <a:extLst>
                  <a:ext uri="{FF2B5EF4-FFF2-40B4-BE49-F238E27FC236}">
                    <a16:creationId xmlns:a16="http://schemas.microsoft.com/office/drawing/2014/main" id="{530818C6-09BC-4623-8C40-5B9B4B2800FD}"/>
                  </a:ext>
                </a:extLst>
              </p:cNvPr>
              <p:cNvSpPr txBox="1"/>
              <p:nvPr/>
            </p:nvSpPr>
            <p:spPr>
              <a:xfrm>
                <a:off x="3562240" y="3351935"/>
                <a:ext cx="690977" cy="183415"/>
              </a:xfrm>
              <a:prstGeom prst="rect">
                <a:avLst/>
              </a:prstGeom>
              <a:noFill/>
            </p:spPr>
            <p:txBody>
              <a:bodyPr wrap="square" rtlCol="0">
                <a:spAutoFit/>
              </a:bodyPr>
              <a:lstStyle/>
              <a:p>
                <a:pPr algn="ctr"/>
                <a:r>
                  <a:rPr lang="en-US" altLang="zh-CN" sz="900" b="1" dirty="0">
                    <a:solidFill>
                      <a:schemeClr val="accent5">
                        <a:lumMod val="75000"/>
                      </a:schemeClr>
                    </a:solidFill>
                  </a:rPr>
                  <a:t>RMB/Ton</a:t>
                </a:r>
                <a:endParaRPr lang="zh-CN" altLang="en-US" sz="900" b="1" dirty="0">
                  <a:solidFill>
                    <a:schemeClr val="accent5">
                      <a:lumMod val="75000"/>
                    </a:schemeClr>
                  </a:solidFill>
                </a:endParaRPr>
              </a:p>
            </p:txBody>
          </p:sp>
        </p:grpSp>
        <p:sp>
          <p:nvSpPr>
            <p:cNvPr id="11" name="文本框 10" descr="" title="">
              <a:extLst>
                <a:ext uri="{FF2B5EF4-FFF2-40B4-BE49-F238E27FC236}">
                  <a16:creationId xmlns:a16="http://schemas.microsoft.com/office/drawing/2014/main" id="{0CC2DB6A-8C35-628F-EF1B-8D89A7334924}"/>
                </a:ext>
              </a:extLst>
            </p:cNvPr>
            <p:cNvSpPr txBox="1"/>
            <p:nvPr/>
          </p:nvSpPr>
          <p:spPr>
            <a:xfrm>
              <a:off x="4738276" y="2943916"/>
              <a:ext cx="2753199" cy="246221"/>
            </a:xfrm>
            <a:prstGeom prst="rect">
              <a:avLst/>
            </a:prstGeom>
            <a:noFill/>
          </p:spPr>
          <p:txBody>
            <a:bodyPr wrap="square" rtlCol="0">
              <a:spAutoFit/>
            </a:bodyPr>
            <a:lstStyle/>
            <a:p>
              <a:pPr algn="ctr"/>
              <a:r>
                <a:rPr lang="en-US" altLang="zh-CN" sz="1000" b="1" dirty="0">
                  <a:solidFill>
                    <a:schemeClr val="accent5">
                      <a:lumMod val="75000"/>
                    </a:schemeClr>
                  </a:solidFill>
                </a:rPr>
                <a:t>LNG Price in China from 2018-2022</a:t>
              </a:r>
              <a:endParaRPr lang="zh-CN" altLang="en-US" sz="1000" b="1" dirty="0">
                <a:solidFill>
                  <a:schemeClr val="accent5">
                    <a:lumMod val="75000"/>
                  </a:schemeClr>
                </a:solidFill>
              </a:endParaRPr>
            </a:p>
          </p:txBody>
        </p:sp>
      </p:grpSp>
      <p:sp>
        <p:nvSpPr>
          <p:cNvPr id="20" name="文本框 19" descr="" title="">
            <a:extLst>
              <a:ext uri="{FF2B5EF4-FFF2-40B4-BE49-F238E27FC236}">
                <a16:creationId xmlns:a16="http://schemas.microsoft.com/office/drawing/2014/main" id="{8B0A267E-3E6B-7D13-2A34-61ABB2E8CDD4}"/>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http://www.china-gases.com/article/item-4584.html</a:t>
            </a:r>
            <a:endParaRPr lang="zh-CN" altLang="en-US" sz="1000" dirty="0"/>
          </a:p>
        </p:txBody>
      </p:sp>
      <p:sp>
        <p:nvSpPr>
          <p:cNvPr id="15" name="文本框 14" descr="" title="">
            <a:extLst>
              <a:ext uri="{FF2B5EF4-FFF2-40B4-BE49-F238E27FC236}">
                <a16:creationId xmlns:a16="http://schemas.microsoft.com/office/drawing/2014/main" id="{038F1715-FC59-ECAB-5D6D-4DA9BC956A00}"/>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453742"/>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sp>
        <p:nvSpPr>
          <p:cNvPr id="6" name="矩形 5" descr="" title="">
            <a:extLst>
              <a:ext uri="{FF2B5EF4-FFF2-40B4-BE49-F238E27FC236}">
                <a16:creationId xmlns:a16="http://schemas.microsoft.com/office/drawing/2014/main" id="{15D0A438-5EE0-3000-DE6C-5A260A7BE1D2}"/>
              </a:ext>
            </a:extLst>
          </p:cNvPr>
          <p:cNvSpPr/>
          <p:nvPr/>
        </p:nvSpPr>
        <p:spPr>
          <a:xfrm>
            <a:off x="0" y="1085850"/>
            <a:ext cx="12192000" cy="4772025"/>
          </a:xfrm>
          <a:prstGeom prst="rect">
            <a:avLst/>
          </a:prstGeom>
          <a:solidFill>
            <a:schemeClr val="tx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descr="" title="">
            <a:extLst>
              <a:ext uri="{FF2B5EF4-FFF2-40B4-BE49-F238E27FC236}">
                <a16:creationId xmlns:a16="http://schemas.microsoft.com/office/drawing/2014/main" id="{784A27B0-4843-B8A9-B2C3-401886293C84}"/>
              </a:ext>
            </a:extLst>
          </p:cNvPr>
          <p:cNvCxnSpPr>
            <a:cxnSpLocks/>
          </p:cNvCxnSpPr>
          <p:nvPr/>
        </p:nvCxnSpPr>
        <p:spPr>
          <a:xfrm>
            <a:off x="1262074" y="2570446"/>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descr="" title="">
            <a:extLst>
              <a:ext uri="{FF2B5EF4-FFF2-40B4-BE49-F238E27FC236}">
                <a16:creationId xmlns:a16="http://schemas.microsoft.com/office/drawing/2014/main" id="{0E761E17-AAEB-8A2B-676B-F480421ED1AD}"/>
              </a:ext>
            </a:extLst>
          </p:cNvPr>
          <p:cNvSpPr txBox="1"/>
          <p:nvPr/>
        </p:nvSpPr>
        <p:spPr>
          <a:xfrm>
            <a:off x="1949550" y="1647116"/>
            <a:ext cx="8280000" cy="923330"/>
          </a:xfrm>
          <a:prstGeom prst="rect">
            <a:avLst/>
          </a:prstGeom>
          <a:noFill/>
        </p:spPr>
        <p:txBody>
          <a:bodyPr wrap="square" rtlCol="0">
            <a:spAutoFit/>
          </a:bodyPr>
          <a:lstStyle/>
          <a:p>
            <a:r>
              <a:rPr lang="en-US" altLang="zh-CN" sz="5400" dirty="0">
                <a:solidFill>
                  <a:schemeClr val="bg1"/>
                </a:solidFill>
                <a:latin typeface="Calibri" panose="020F0502020204030204" pitchFamily="34" charset="0"/>
                <a:ea typeface="Noto Serif JP" panose="02020700000000000000" pitchFamily="18" charset="-122"/>
                <a:cs typeface="Calibri" panose="020F0502020204030204" pitchFamily="34" charset="0"/>
              </a:rPr>
              <a:t>CONTENT</a:t>
            </a:r>
            <a:endParaRPr lang="zh-CN" altLang="en-US" sz="5400" dirty="0">
              <a:solidFill>
                <a:schemeClr val="bg1"/>
              </a:solidFill>
              <a:latin typeface="Calibri" panose="020F0502020204030204" pitchFamily="34" charset="0"/>
              <a:ea typeface="Noto Serif JP" panose="02020700000000000000" pitchFamily="18" charset="-122"/>
              <a:cs typeface="Calibri" panose="020F0502020204030204" pitchFamily="34" charset="0"/>
            </a:endParaRPr>
          </a:p>
        </p:txBody>
      </p:sp>
      <p:sp>
        <p:nvSpPr>
          <p:cNvPr id="7" name="文本框 6" descr="" title="">
            <a:extLst>
              <a:ext uri="{FF2B5EF4-FFF2-40B4-BE49-F238E27FC236}">
                <a16:creationId xmlns:a16="http://schemas.microsoft.com/office/drawing/2014/main" id="{6978C387-BAC8-8D80-FB9F-5A34BFD2DA3A}"/>
              </a:ext>
            </a:extLst>
          </p:cNvPr>
          <p:cNvSpPr txBox="1"/>
          <p:nvPr/>
        </p:nvSpPr>
        <p:spPr>
          <a:xfrm>
            <a:off x="1689100" y="2842105"/>
            <a:ext cx="8292900" cy="400110"/>
          </a:xfrm>
          <a:prstGeom prst="rect">
            <a:avLst/>
          </a:prstGeom>
          <a:noFill/>
        </p:spPr>
        <p:txBody>
          <a:bodyPr wrap="square" rtlCol="0">
            <a:spAutoFit/>
          </a:bodyPr>
          <a:lstStyle/>
          <a:p>
            <a:r>
              <a:rPr lang="en-US" altLang="zh-CN" sz="2000"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         |       Particular Nature of Measures &amp; Transition Review</a:t>
            </a:r>
          </a:p>
        </p:txBody>
      </p:sp>
      <p:sp>
        <p:nvSpPr>
          <p:cNvPr id="8" name="文本框 7" descr="" title="">
            <a:extLst>
              <a:ext uri="{FF2B5EF4-FFF2-40B4-BE49-F238E27FC236}">
                <a16:creationId xmlns:a16="http://schemas.microsoft.com/office/drawing/2014/main" id="{F83246B6-CC82-FBEA-F978-F33BD10497C3}"/>
              </a:ext>
            </a:extLst>
          </p:cNvPr>
          <p:cNvSpPr txBox="1"/>
          <p:nvPr/>
        </p:nvSpPr>
        <p:spPr>
          <a:xfrm>
            <a:off x="1689100" y="3343483"/>
            <a:ext cx="8292900" cy="400110"/>
          </a:xfrm>
          <a:prstGeom prst="rect">
            <a:avLst/>
          </a:prstGeom>
          <a:noFill/>
        </p:spPr>
        <p:txBody>
          <a:bodyPr wrap="square" rtlCol="0">
            <a:spAutoFit/>
          </a:bodyPr>
          <a:lstStyle/>
          <a:p>
            <a:r>
              <a:rPr lang="en-US" altLang="zh-CN" sz="2000"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II        |       Substantive Comments on Injury &amp; Threat Thereof</a:t>
            </a:r>
          </a:p>
        </p:txBody>
      </p:sp>
      <p:sp>
        <p:nvSpPr>
          <p:cNvPr id="11" name="文本框 10" descr="" title="">
            <a:extLst>
              <a:ext uri="{FF2B5EF4-FFF2-40B4-BE49-F238E27FC236}">
                <a16:creationId xmlns:a16="http://schemas.microsoft.com/office/drawing/2014/main" id="{A2CB1D1B-B8BB-D643-1672-A8EB14F4AB9E}"/>
              </a:ext>
            </a:extLst>
          </p:cNvPr>
          <p:cNvSpPr txBox="1"/>
          <p:nvPr/>
        </p:nvSpPr>
        <p:spPr>
          <a:xfrm>
            <a:off x="1689100" y="4346239"/>
            <a:ext cx="8292900" cy="400110"/>
          </a:xfrm>
          <a:prstGeom prst="rect">
            <a:avLst/>
          </a:prstGeom>
          <a:noFill/>
        </p:spPr>
        <p:txBody>
          <a:bodyPr wrap="square" rtlCol="0">
            <a:spAutoFit/>
          </a:bodyPr>
          <a:lstStyle/>
          <a:p>
            <a:r>
              <a:rPr lang="en-US" altLang="zh-CN" sz="2000"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IV       |       Comments on Product Scope</a:t>
            </a:r>
          </a:p>
        </p:txBody>
      </p:sp>
      <p:sp>
        <p:nvSpPr>
          <p:cNvPr id="12" name="文本框 11" descr="" title="">
            <a:extLst>
              <a:ext uri="{FF2B5EF4-FFF2-40B4-BE49-F238E27FC236}">
                <a16:creationId xmlns:a16="http://schemas.microsoft.com/office/drawing/2014/main" id="{AE710388-0411-C7F0-D85D-2E2B2D34C367}"/>
              </a:ext>
            </a:extLst>
          </p:cNvPr>
          <p:cNvSpPr txBox="1"/>
          <p:nvPr/>
        </p:nvSpPr>
        <p:spPr>
          <a:xfrm>
            <a:off x="1689100" y="3844861"/>
            <a:ext cx="8292900" cy="400110"/>
          </a:xfrm>
          <a:prstGeom prst="rect">
            <a:avLst/>
          </a:prstGeom>
          <a:noFill/>
        </p:spPr>
        <p:txBody>
          <a:bodyPr wrap="square" rtlCol="0">
            <a:spAutoFit/>
          </a:bodyPr>
          <a:lstStyle/>
          <a:p>
            <a:r>
              <a:rPr lang="en-US" altLang="zh-CN" sz="2000"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III       |       UK Economic Interest Test</a:t>
            </a:r>
          </a:p>
        </p:txBody>
      </p:sp>
      <p:sp>
        <p:nvSpPr>
          <p:cNvPr id="23" name="灯片编号占位符 22" descr="" title="">
            <a:extLst>
              <a:ext uri="{FF2B5EF4-FFF2-40B4-BE49-F238E27FC236}">
                <a16:creationId xmlns:a16="http://schemas.microsoft.com/office/drawing/2014/main" id="{FF44528C-49F2-175B-1C65-D4B5E1CBFF17}"/>
              </a:ext>
            </a:extLst>
          </p:cNvPr>
          <p:cNvSpPr>
            <a:spLocks noGrp="1"/>
          </p:cNvSpPr>
          <p:nvPr>
            <p:ph type="sldNum" sz="quarter" idx="12"/>
          </p:nvPr>
        </p:nvSpPr>
        <p:spPr/>
        <p:txBody>
          <a:bodyPr/>
          <a:lstStyle/>
          <a:p>
            <a:fld id="{9B618960-8005-486C-9A75-10CB2AAC16F9}" type="slidenum">
              <a:rPr lang="en-US" smtClean="0"/>
              <a:t>3</a:t>
            </a:fld>
            <a:endParaRPr lang="en-US"/>
          </a:p>
        </p:txBody>
      </p:sp>
      <p:sp>
        <p:nvSpPr>
          <p:cNvPr id="4" name="文本框 3" descr="" title="">
            <a:extLst>
              <a:ext uri="{FF2B5EF4-FFF2-40B4-BE49-F238E27FC236}">
                <a16:creationId xmlns:a16="http://schemas.microsoft.com/office/drawing/2014/main" id="{F9757C31-22BC-D3AC-0577-C50E2B5E1C8E}"/>
              </a:ext>
            </a:extLst>
          </p:cNvPr>
          <p:cNvSpPr txBox="1"/>
          <p:nvPr/>
        </p:nvSpPr>
        <p:spPr>
          <a:xfrm>
            <a:off x="1689100" y="4847618"/>
            <a:ext cx="8292900" cy="400110"/>
          </a:xfrm>
          <a:prstGeom prst="rect">
            <a:avLst/>
          </a:prstGeom>
          <a:noFill/>
        </p:spPr>
        <p:txBody>
          <a:bodyPr wrap="square" rtlCol="0">
            <a:spAutoFit/>
          </a:bodyPr>
          <a:lstStyle/>
          <a:p>
            <a:r>
              <a:rPr lang="en-US" altLang="zh-CN" sz="2000"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V        |       Conclusion &amp; Request</a:t>
            </a:r>
          </a:p>
        </p:txBody>
      </p:sp>
      <p:sp>
        <p:nvSpPr>
          <p:cNvPr id="2" name="文本框 1" descr="" title="">
            <a:extLst>
              <a:ext uri="{FF2B5EF4-FFF2-40B4-BE49-F238E27FC236}">
                <a16:creationId xmlns:a16="http://schemas.microsoft.com/office/drawing/2014/main" id="{4EF4D6FB-A47C-DFB0-0936-AA02F1E4CEAF}"/>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591445"/>
      </p:ext>
    </p:extLst>
  </p:cSld>
  <p:clrMapOvr>
    <a:masterClrMapping/>
  </p:clrMapOvr>
</p:sld>
</file>

<file path=ppt/slides/slide30.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Prospective Trend in Chinese Production</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30</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39796" y="1629911"/>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883867" y="2052622"/>
              <a:ext cx="6373932" cy="562984"/>
              <a:chOff x="2883866" y="2130651"/>
              <a:chExt cx="6373932" cy="567454"/>
            </a:xfrm>
          </p:grpSpPr>
          <p:sp>
            <p:nvSpPr>
              <p:cNvPr id="17" name="矩形 16" descr="" title="">
                <a:extLst>
                  <a:ext uri="{FF2B5EF4-FFF2-40B4-BE49-F238E27FC236}">
                    <a16:creationId xmlns:a16="http://schemas.microsoft.com/office/drawing/2014/main" id="{A7D06C84-194E-5591-05E1-D13625906EF7}"/>
                  </a:ext>
                </a:extLst>
              </p:cNvPr>
              <p:cNvSpPr/>
              <p:nvPr/>
            </p:nvSpPr>
            <p:spPr>
              <a:xfrm>
                <a:off x="2883866" y="2130651"/>
                <a:ext cx="6373932" cy="567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883866" y="2234366"/>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Mandatory Requirement on Change of Fuel from Coal to LNG</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cxnSp>
        <p:nvCxnSpPr>
          <p:cNvPr id="21" name="直接连接符 20" descr="" title="">
            <a:extLst>
              <a:ext uri="{FF2B5EF4-FFF2-40B4-BE49-F238E27FC236}">
                <a16:creationId xmlns:a16="http://schemas.microsoft.com/office/drawing/2014/main" id="{DEFA2267-11A8-8DA3-1F46-FA7DF816B635}"/>
              </a:ext>
            </a:extLst>
          </p:cNvPr>
          <p:cNvCxnSpPr>
            <a:cxnSpLocks/>
          </p:cNvCxnSpPr>
          <p:nvPr/>
        </p:nvCxnSpPr>
        <p:spPr>
          <a:xfrm>
            <a:off x="6149979" y="3039422"/>
            <a:ext cx="0" cy="2306339"/>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0" name="图表 19" descr="" title="">
            <a:extLst>
              <a:ext uri="{FF2B5EF4-FFF2-40B4-BE49-F238E27FC236}">
                <a16:creationId xmlns:a16="http://schemas.microsoft.com/office/drawing/2014/main" id="{F73DC288-5F32-E1FE-8083-8B1796ADFF5D}"/>
              </a:ext>
            </a:extLst>
          </p:cNvPr>
          <p:cNvGraphicFramePr>
            <a:graphicFrameLocks/>
          </p:cNvGraphicFramePr>
          <p:nvPr>
            <p:extLst>
              <p:ext uri="{D42A27DB-BD31-4B8C-83A1-F6EECF244321}">
                <p14:modId xmlns:p14="http://schemas.microsoft.com/office/powerpoint/2010/main" val="2795063704"/>
              </p:ext>
            </p:extLst>
          </p:nvPr>
        </p:nvGraphicFramePr>
        <p:xfrm>
          <a:off x="2341290" y="3011392"/>
          <a:ext cx="3449910" cy="2309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图表 21" descr="" title="">
            <a:extLst>
              <a:ext uri="{FF2B5EF4-FFF2-40B4-BE49-F238E27FC236}">
                <a16:creationId xmlns:a16="http://schemas.microsoft.com/office/drawing/2014/main" id="{15B0D948-A9ED-BC0D-86F2-C4AEEE99DC2B}"/>
              </a:ext>
            </a:extLst>
          </p:cNvPr>
          <p:cNvGraphicFramePr>
            <a:graphicFrameLocks/>
          </p:cNvGraphicFramePr>
          <p:nvPr>
            <p:extLst>
              <p:ext uri="{D42A27DB-BD31-4B8C-83A1-F6EECF244321}">
                <p14:modId xmlns:p14="http://schemas.microsoft.com/office/powerpoint/2010/main" val="336482952"/>
              </p:ext>
            </p:extLst>
          </p:nvPr>
        </p:nvGraphicFramePr>
        <p:xfrm>
          <a:off x="6488347" y="3022508"/>
          <a:ext cx="3389677" cy="2323710"/>
        </p:xfrm>
        <a:graphic>
          <a:graphicData uri="http://schemas.openxmlformats.org/drawingml/2006/chart">
            <c:chart xmlns:c="http://schemas.openxmlformats.org/drawingml/2006/chart" xmlns:r="http://schemas.openxmlformats.org/officeDocument/2006/relationships" r:id="rId4"/>
          </a:graphicData>
        </a:graphic>
      </p:graphicFrame>
      <p:sp>
        <p:nvSpPr>
          <p:cNvPr id="23" name="标注: 弯曲线形(无边框) 22" descr="" title="">
            <a:extLst>
              <a:ext uri="{FF2B5EF4-FFF2-40B4-BE49-F238E27FC236}">
                <a16:creationId xmlns:a16="http://schemas.microsoft.com/office/drawing/2014/main" id="{CC4AA50D-C517-0D51-B7B4-CE4B4267BE81}"/>
              </a:ext>
            </a:extLst>
          </p:cNvPr>
          <p:cNvSpPr/>
          <p:nvPr/>
        </p:nvSpPr>
        <p:spPr>
          <a:xfrm flipH="1">
            <a:off x="1149006" y="3022222"/>
            <a:ext cx="927217" cy="762513"/>
          </a:xfrm>
          <a:prstGeom prst="callout2">
            <a:avLst>
              <a:gd name="adj1" fmla="val 52665"/>
              <a:gd name="adj2" fmla="val -8886"/>
              <a:gd name="adj3" fmla="val 53802"/>
              <a:gd name="adj4" fmla="val -60532"/>
              <a:gd name="adj5" fmla="val 117343"/>
              <a:gd name="adj6" fmla="val -223046"/>
            </a:avLst>
          </a:prstGeom>
          <a:solidFill>
            <a:schemeClr val="accent1"/>
          </a:solidFill>
          <a:ln w="50800">
            <a:solidFill>
              <a:schemeClr val="accent1"/>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标注: 弯曲线形(无边框) 24" descr="" title="">
            <a:extLst>
              <a:ext uri="{FF2B5EF4-FFF2-40B4-BE49-F238E27FC236}">
                <a16:creationId xmlns:a16="http://schemas.microsoft.com/office/drawing/2014/main" id="{75CC569C-2DFE-781C-F886-69D886E384DD}"/>
              </a:ext>
            </a:extLst>
          </p:cNvPr>
          <p:cNvSpPr/>
          <p:nvPr/>
        </p:nvSpPr>
        <p:spPr>
          <a:xfrm>
            <a:off x="10077868" y="3022222"/>
            <a:ext cx="927217" cy="762513"/>
          </a:xfrm>
          <a:prstGeom prst="callout2">
            <a:avLst>
              <a:gd name="adj1" fmla="val 52665"/>
              <a:gd name="adj2" fmla="val -8886"/>
              <a:gd name="adj3" fmla="val 53802"/>
              <a:gd name="adj4" fmla="val -60532"/>
              <a:gd name="adj5" fmla="val 166634"/>
              <a:gd name="adj6" fmla="val -240053"/>
            </a:avLst>
          </a:prstGeom>
          <a:solidFill>
            <a:schemeClr val="accent2"/>
          </a:solidFill>
          <a:ln w="50800">
            <a:solidFill>
              <a:schemeClr val="accent2"/>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标注: 弯曲线形(无边框) 23" descr="" title="">
            <a:extLst>
              <a:ext uri="{FF2B5EF4-FFF2-40B4-BE49-F238E27FC236}">
                <a16:creationId xmlns:a16="http://schemas.microsoft.com/office/drawing/2014/main" id="{06453E5C-0AAD-2500-DB71-163A11A99F0D}"/>
              </a:ext>
            </a:extLst>
          </p:cNvPr>
          <p:cNvSpPr/>
          <p:nvPr/>
        </p:nvSpPr>
        <p:spPr>
          <a:xfrm flipH="1">
            <a:off x="1129184" y="2934161"/>
            <a:ext cx="909538" cy="810203"/>
          </a:xfrm>
          <a:prstGeom prst="callout2">
            <a:avLst>
              <a:gd name="adj1" fmla="val 56187"/>
              <a:gd name="adj2" fmla="val -5458"/>
              <a:gd name="adj3" fmla="val 56260"/>
              <a:gd name="adj4" fmla="val -64852"/>
              <a:gd name="adj5" fmla="val 116703"/>
              <a:gd name="adj6" fmla="val -234511"/>
            </a:avLst>
          </a:prstGeom>
          <a:solidFill>
            <a:schemeClr val="accent1">
              <a:lumMod val="75000"/>
            </a:schemeClr>
          </a:solidFill>
          <a:ln w="50800">
            <a:solidFill>
              <a:srgbClr val="2E75B6"/>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t>Causing a shrink of production capacity of 29%</a:t>
            </a:r>
            <a:endParaRPr lang="zh-CN" altLang="en-US" sz="1000" b="1" dirty="0"/>
          </a:p>
        </p:txBody>
      </p:sp>
      <p:sp>
        <p:nvSpPr>
          <p:cNvPr id="26" name="标注: 弯曲线形(无边框) 25" descr="" title="">
            <a:extLst>
              <a:ext uri="{FF2B5EF4-FFF2-40B4-BE49-F238E27FC236}">
                <a16:creationId xmlns:a16="http://schemas.microsoft.com/office/drawing/2014/main" id="{071B78D5-1DFC-6A09-443F-FAA3FF6E0BC1}"/>
              </a:ext>
            </a:extLst>
          </p:cNvPr>
          <p:cNvSpPr/>
          <p:nvPr/>
        </p:nvSpPr>
        <p:spPr>
          <a:xfrm>
            <a:off x="10058046" y="2934161"/>
            <a:ext cx="909538" cy="810203"/>
          </a:xfrm>
          <a:prstGeom prst="callout2">
            <a:avLst>
              <a:gd name="adj1" fmla="val 56187"/>
              <a:gd name="adj2" fmla="val -5458"/>
              <a:gd name="adj3" fmla="val 56260"/>
              <a:gd name="adj4" fmla="val -64852"/>
              <a:gd name="adj5" fmla="val 170645"/>
              <a:gd name="adj6" fmla="val -248033"/>
            </a:avLst>
          </a:prstGeom>
          <a:solidFill>
            <a:schemeClr val="accent2">
              <a:lumMod val="75000"/>
            </a:schemeClr>
          </a:solidFill>
          <a:ln w="50800">
            <a:solidFill>
              <a:schemeClr val="accent2">
                <a:lumMod val="75000"/>
              </a:schemeClr>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t>47% left to be changed, may cause further reduction in production capacity</a:t>
            </a:r>
            <a:endParaRPr lang="zh-CN" altLang="en-US" sz="800" b="1" dirty="0"/>
          </a:p>
        </p:txBody>
      </p:sp>
      <p:sp>
        <p:nvSpPr>
          <p:cNvPr id="10" name="文本框 9" descr="" title="">
            <a:extLst>
              <a:ext uri="{FF2B5EF4-FFF2-40B4-BE49-F238E27FC236}">
                <a16:creationId xmlns:a16="http://schemas.microsoft.com/office/drawing/2014/main" id="{EE7F8BB3-12CB-170D-31A1-4E73A0436547}"/>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525722"/>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97472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Substantive Comments on Injury &amp; Threat Thereof</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31</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39796" y="1629911"/>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Rectangle: Rounded Corners 17" descr="" title="">
            <a:extLst>
              <a:ext uri="{FF2B5EF4-FFF2-40B4-BE49-F238E27FC236}">
                <a16:creationId xmlns:a16="http://schemas.microsoft.com/office/drawing/2014/main" id="{CDA33A58-DEB7-6303-BF94-5D0A65F1D3D9}"/>
              </a:ext>
            </a:extLst>
          </p:cNvPr>
          <p:cNvSpPr/>
          <p:nvPr/>
        </p:nvSpPr>
        <p:spPr>
          <a:xfrm>
            <a:off x="3725333" y="4354858"/>
            <a:ext cx="4885267" cy="835131"/>
          </a:xfrm>
          <a:prstGeom prst="roundRect">
            <a:avLst>
              <a:gd name="adj" fmla="val 21158"/>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文本框 9" descr="" title="">
            <a:extLst>
              <a:ext uri="{FF2B5EF4-FFF2-40B4-BE49-F238E27FC236}">
                <a16:creationId xmlns:a16="http://schemas.microsoft.com/office/drawing/2014/main" id="{F81F1229-0315-E5D9-A7DE-925C9B5E2B8E}"/>
              </a:ext>
            </a:extLst>
          </p:cNvPr>
          <p:cNvSpPr txBox="1"/>
          <p:nvPr/>
        </p:nvSpPr>
        <p:spPr>
          <a:xfrm>
            <a:off x="2161513" y="4090792"/>
            <a:ext cx="8036768" cy="2095445"/>
          </a:xfrm>
          <a:prstGeom prst="rect">
            <a:avLst/>
          </a:prstGeom>
          <a:noFill/>
          <a:ln>
            <a:noFill/>
          </a:ln>
        </p:spPr>
        <p:txBody>
          <a:bodyPr wrap="square" rtlCol="0">
            <a:spAutoFit/>
          </a:bodyPr>
          <a:lstStyle/>
          <a:p>
            <a:pPr algn="ctr">
              <a:lnSpc>
                <a:spcPts val="1900"/>
              </a:lnSpc>
            </a:pPr>
            <a:endParaRPr lang="en-US" altLang="zh-CN" b="1" dirty="0">
              <a:solidFill>
                <a:srgbClr val="057ED1"/>
              </a:solidFill>
            </a:endParaRPr>
          </a:p>
          <a:p>
            <a:pPr algn="ctr">
              <a:lnSpc>
                <a:spcPct val="150000"/>
              </a:lnSpc>
            </a:pPr>
            <a:r>
              <a:rPr lang="en-US" altLang="zh-CN" dirty="0"/>
              <a:t>Measures levied </a:t>
            </a:r>
            <a:r>
              <a:rPr lang="en-US" altLang="zh-CN" b="1" dirty="0"/>
              <a:t>solely </a:t>
            </a:r>
            <a:r>
              <a:rPr lang="en-US" altLang="zh-CN" dirty="0"/>
              <a:t>upon Chinese products </a:t>
            </a:r>
          </a:p>
          <a:p>
            <a:pPr algn="ctr">
              <a:lnSpc>
                <a:spcPts val="1900"/>
              </a:lnSpc>
            </a:pPr>
            <a:r>
              <a:rPr lang="en-US" altLang="zh-CN" dirty="0"/>
              <a:t>would</a:t>
            </a:r>
            <a:r>
              <a:rPr lang="en-US" altLang="zh-CN" b="1" dirty="0"/>
              <a:t> not </a:t>
            </a:r>
            <a:r>
              <a:rPr lang="en-US" altLang="zh-CN" dirty="0"/>
              <a:t>be reasonable.</a:t>
            </a:r>
            <a:endParaRPr lang="en-US" altLang="zh-CN" sz="1600" i="1" dirty="0">
              <a:solidFill>
                <a:schemeClr val="tx1">
                  <a:lumMod val="50000"/>
                  <a:lumOff val="50000"/>
                </a:schemeClr>
              </a:solidFill>
            </a:endParaRPr>
          </a:p>
          <a:p>
            <a:pPr>
              <a:lnSpc>
                <a:spcPts val="1900"/>
              </a:lnSpc>
            </a:pPr>
            <a:endParaRPr lang="en-US" altLang="zh-CN" sz="1600" i="1" dirty="0">
              <a:solidFill>
                <a:schemeClr val="tx1">
                  <a:lumMod val="50000"/>
                  <a:lumOff val="50000"/>
                </a:schemeClr>
              </a:solidFill>
            </a:endParaRPr>
          </a:p>
          <a:p>
            <a:pPr>
              <a:lnSpc>
                <a:spcPct val="150000"/>
              </a:lnSpc>
            </a:pPr>
            <a:r>
              <a:rPr lang="en-US" altLang="zh-CN" sz="1600" i="1" dirty="0">
                <a:solidFill>
                  <a:schemeClr val="tx1">
                    <a:lumMod val="50000"/>
                    <a:lumOff val="50000"/>
                  </a:schemeClr>
                </a:solidFill>
              </a:rPr>
              <a:t>Restrictions on Chinese products are conducive to the </a:t>
            </a:r>
            <a:r>
              <a:rPr lang="en-US" altLang="zh-CN" sz="1600" i="1" u="sng" dirty="0">
                <a:solidFill>
                  <a:schemeClr val="tx1">
                    <a:lumMod val="50000"/>
                    <a:lumOff val="50000"/>
                  </a:schemeClr>
                </a:solidFill>
              </a:rPr>
              <a:t>rise</a:t>
            </a:r>
            <a:r>
              <a:rPr lang="en-US" altLang="zh-CN" sz="1600" i="1" dirty="0">
                <a:solidFill>
                  <a:schemeClr val="tx1">
                    <a:lumMod val="50000"/>
                    <a:lumOff val="50000"/>
                  </a:schemeClr>
                </a:solidFill>
              </a:rPr>
              <a:t> of imports from other countries, and,</a:t>
            </a:r>
          </a:p>
          <a:p>
            <a:pPr>
              <a:lnSpc>
                <a:spcPts val="1900"/>
              </a:lnSpc>
            </a:pPr>
            <a:r>
              <a:rPr lang="en-US" altLang="zh-CN" sz="1600" i="1" dirty="0">
                <a:solidFill>
                  <a:schemeClr val="tx1">
                    <a:lumMod val="50000"/>
                    <a:lumOff val="50000"/>
                  </a:schemeClr>
                </a:solidFill>
              </a:rPr>
              <a:t>Competition between domestic and imported products would </a:t>
            </a:r>
            <a:r>
              <a:rPr lang="en-US" altLang="zh-CN" sz="1600" i="1" u="sng" dirty="0">
                <a:solidFill>
                  <a:schemeClr val="tx1">
                    <a:lumMod val="50000"/>
                    <a:lumOff val="50000"/>
                  </a:schemeClr>
                </a:solidFill>
              </a:rPr>
              <a:t>not</a:t>
            </a:r>
            <a:r>
              <a:rPr lang="en-US" altLang="zh-CN" sz="1600" i="1" dirty="0">
                <a:solidFill>
                  <a:schemeClr val="tx1">
                    <a:lumMod val="50000"/>
                    <a:lumOff val="50000"/>
                  </a:schemeClr>
                </a:solidFill>
              </a:rPr>
              <a:t> be averted.</a:t>
            </a:r>
          </a:p>
          <a:p>
            <a:pPr algn="ctr">
              <a:lnSpc>
                <a:spcPts val="1900"/>
              </a:lnSpc>
            </a:pPr>
            <a:endParaRPr lang="en-US" altLang="zh-CN" sz="1600" i="1" dirty="0"/>
          </a:p>
        </p:txBody>
      </p:sp>
      <p:sp>
        <p:nvSpPr>
          <p:cNvPr id="13" name="Flowchart: Terminator 12" descr="" title="">
            <a:extLst>
              <a:ext uri="{FF2B5EF4-FFF2-40B4-BE49-F238E27FC236}">
                <a16:creationId xmlns:a16="http://schemas.microsoft.com/office/drawing/2014/main" id="{78D2639B-D441-FF2D-ACC0-BB3BD7E6E41D}"/>
              </a:ext>
            </a:extLst>
          </p:cNvPr>
          <p:cNvSpPr/>
          <p:nvPr/>
        </p:nvSpPr>
        <p:spPr>
          <a:xfrm>
            <a:off x="6667885" y="2175873"/>
            <a:ext cx="3261243" cy="1318606"/>
          </a:xfrm>
          <a:prstGeom prst="flowChartTermina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highlight>
                  <a:srgbClr val="F0904E"/>
                </a:highlight>
              </a:rPr>
              <a:t>Prospective reduction</a:t>
            </a:r>
            <a:r>
              <a:rPr lang="en-US" b="1" dirty="0">
                <a:effectLst>
                  <a:outerShdw blurRad="38100" dist="38100" dir="2700000" algn="tl">
                    <a:srgbClr val="000000">
                      <a:alpha val="43137"/>
                    </a:srgbClr>
                  </a:outerShdw>
                </a:effectLst>
              </a:rPr>
              <a:t> in Chinese imports</a:t>
            </a:r>
          </a:p>
        </p:txBody>
      </p:sp>
      <p:sp>
        <p:nvSpPr>
          <p:cNvPr id="14" name="Flowchart: Terminator 13" descr="" title="">
            <a:extLst>
              <a:ext uri="{FF2B5EF4-FFF2-40B4-BE49-F238E27FC236}">
                <a16:creationId xmlns:a16="http://schemas.microsoft.com/office/drawing/2014/main" id="{103B1217-8773-7563-CCB3-92276D4DC549}"/>
              </a:ext>
            </a:extLst>
          </p:cNvPr>
          <p:cNvSpPr/>
          <p:nvPr/>
        </p:nvSpPr>
        <p:spPr>
          <a:xfrm>
            <a:off x="2430667" y="2175873"/>
            <a:ext cx="3261243" cy="1318606"/>
          </a:xfrm>
          <a:prstGeom prst="flowChartTermina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highlight>
                  <a:srgbClr val="5B9BD5"/>
                </a:highlight>
              </a:rPr>
              <a:t>Low percentage</a:t>
            </a:r>
            <a:r>
              <a:rPr lang="en-US" b="1" dirty="0">
                <a:effectLst>
                  <a:outerShdw blurRad="38100" dist="38100" dir="2700000" algn="tl">
                    <a:srgbClr val="000000">
                      <a:alpha val="43137"/>
                    </a:srgbClr>
                  </a:outerShdw>
                </a:effectLst>
              </a:rPr>
              <a:t> of Chinese products among other importing countries</a:t>
            </a:r>
          </a:p>
        </p:txBody>
      </p:sp>
      <p:sp>
        <p:nvSpPr>
          <p:cNvPr id="15" name="TextBox 14" descr="" title="">
            <a:extLst>
              <a:ext uri="{FF2B5EF4-FFF2-40B4-BE49-F238E27FC236}">
                <a16:creationId xmlns:a16="http://schemas.microsoft.com/office/drawing/2014/main" id="{53308758-5E49-5F86-6C61-51587DD0CF84}"/>
              </a:ext>
            </a:extLst>
          </p:cNvPr>
          <p:cNvSpPr txBox="1"/>
          <p:nvPr/>
        </p:nvSpPr>
        <p:spPr>
          <a:xfrm>
            <a:off x="5691910" y="2751606"/>
            <a:ext cx="975975" cy="29238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b="1" dirty="0">
                <a:solidFill>
                  <a:schemeClr val="bg2">
                    <a:lumMod val="75000"/>
                  </a:schemeClr>
                </a:solidFill>
              </a:rPr>
              <a:t>paired with</a:t>
            </a:r>
          </a:p>
        </p:txBody>
      </p:sp>
      <p:sp>
        <p:nvSpPr>
          <p:cNvPr id="16" name="Arrow: Down 15" descr="" title="">
            <a:extLst>
              <a:ext uri="{FF2B5EF4-FFF2-40B4-BE49-F238E27FC236}">
                <a16:creationId xmlns:a16="http://schemas.microsoft.com/office/drawing/2014/main" id="{F34154C7-8341-3E84-7142-4695C4967199}"/>
              </a:ext>
            </a:extLst>
          </p:cNvPr>
          <p:cNvSpPr/>
          <p:nvPr/>
        </p:nvSpPr>
        <p:spPr>
          <a:xfrm>
            <a:off x="5350933" y="3036252"/>
            <a:ext cx="1667934" cy="1318606"/>
          </a:xfrm>
          <a:prstGeom prst="downArrow">
            <a:avLst>
              <a:gd name="adj1" fmla="val 59137"/>
              <a:gd name="adj2" fmla="val 64768"/>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文本框 4" descr="" title="">
            <a:extLst>
              <a:ext uri="{FF2B5EF4-FFF2-40B4-BE49-F238E27FC236}">
                <a16:creationId xmlns:a16="http://schemas.microsoft.com/office/drawing/2014/main" id="{603C714A-E97E-89BF-0581-61D6062789C2}"/>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959416"/>
      </p:ext>
    </p:extLst>
  </p:cSld>
  <p:clrMapOvr>
    <a:masterClrMapping/>
  </p:clrMapOvr>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5" name="组合 14" descr="" title="">
            <a:extLst>
              <a:ext uri="{FF2B5EF4-FFF2-40B4-BE49-F238E27FC236}">
                <a16:creationId xmlns:a16="http://schemas.microsoft.com/office/drawing/2014/main" id="{8D05BEAF-3888-0516-20CB-DF4128F68A04}"/>
              </a:ext>
            </a:extLst>
          </p:cNvPr>
          <p:cNvGrpSpPr/>
          <p:nvPr/>
        </p:nvGrpSpPr>
        <p:grpSpPr>
          <a:xfrm>
            <a:off x="0" y="2257032"/>
            <a:ext cx="12192000" cy="2376000"/>
            <a:chOff x="-2" y="3969717"/>
            <a:chExt cx="12192000" cy="2376000"/>
          </a:xfrm>
        </p:grpSpPr>
        <p:sp>
          <p:nvSpPr>
            <p:cNvPr id="6" name="矩形 5" descr="" title="">
              <a:extLst>
                <a:ext uri="{FF2B5EF4-FFF2-40B4-BE49-F238E27FC236}">
                  <a16:creationId xmlns:a16="http://schemas.microsoft.com/office/drawing/2014/main" id="{15D0A438-5EE0-3000-DE6C-5A260A7BE1D2}"/>
                </a:ext>
              </a:extLst>
            </p:cNvPr>
            <p:cNvSpPr/>
            <p:nvPr/>
          </p:nvSpPr>
          <p:spPr>
            <a:xfrm>
              <a:off x="-2" y="3969717"/>
              <a:ext cx="12192000" cy="2376000"/>
            </a:xfrm>
            <a:prstGeom prst="rect">
              <a:avLst/>
            </a:prstGeom>
            <a:solidFill>
              <a:srgbClr val="3E4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descr="" title="">
              <a:extLst>
                <a:ext uri="{FF2B5EF4-FFF2-40B4-BE49-F238E27FC236}">
                  <a16:creationId xmlns:a16="http://schemas.microsoft.com/office/drawing/2014/main" id="{8D0E1FE5-35B1-3617-30E1-883DC08BB957}"/>
                </a:ext>
              </a:extLst>
            </p:cNvPr>
            <p:cNvSpPr txBox="1"/>
            <p:nvPr/>
          </p:nvSpPr>
          <p:spPr>
            <a:xfrm>
              <a:off x="1676598" y="5179764"/>
              <a:ext cx="9194600" cy="584775"/>
            </a:xfrm>
            <a:prstGeom prst="rect">
              <a:avLst/>
            </a:prstGeom>
            <a:noFill/>
          </p:spPr>
          <p:txBody>
            <a:bodyPr wrap="square" rtlCol="0">
              <a:spAutoFit/>
            </a:bodyPr>
            <a:lstStyle/>
            <a:p>
              <a:r>
                <a:rPr lang="en-US" altLang="zh-CN" sz="3200" dirty="0">
                  <a:solidFill>
                    <a:schemeClr val="bg1"/>
                  </a:solidFill>
                  <a:latin typeface="Calibri" panose="020F0502020204030204" pitchFamily="34" charset="0"/>
                  <a:ea typeface="Noto Serif JP" panose="02020700000000000000" pitchFamily="18" charset="-122"/>
                  <a:cs typeface="Calibri" panose="020F0502020204030204" pitchFamily="34" charset="0"/>
                </a:rPr>
                <a:t>UK Economic Interest Test</a:t>
              </a:r>
            </a:p>
          </p:txBody>
        </p:sp>
        <p:sp>
          <p:nvSpPr>
            <p:cNvPr id="5" name="文本框 4" descr="" title="">
              <a:extLst>
                <a:ext uri="{FF2B5EF4-FFF2-40B4-BE49-F238E27FC236}">
                  <a16:creationId xmlns:a16="http://schemas.microsoft.com/office/drawing/2014/main" id="{CD01D996-E005-681F-1469-B9D0C67D7952}"/>
                </a:ext>
              </a:extLst>
            </p:cNvPr>
            <p:cNvSpPr txBox="1"/>
            <p:nvPr/>
          </p:nvSpPr>
          <p:spPr>
            <a:xfrm>
              <a:off x="1676598" y="4071316"/>
              <a:ext cx="8280000" cy="923330"/>
            </a:xfrm>
            <a:prstGeom prst="rect">
              <a:avLst/>
            </a:prstGeom>
            <a:noFill/>
          </p:spPr>
          <p:txBody>
            <a:bodyPr wrap="square" rtlCol="0">
              <a:spAutoFit/>
            </a:bodyPr>
            <a:lstStyle/>
            <a:p>
              <a:r>
                <a:rPr lang="en-US" altLang="zh-CN" sz="5400"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III</a:t>
              </a:r>
              <a:endParaRPr lang="zh-CN" altLang="en-US" sz="5400" dirty="0">
                <a:solidFill>
                  <a:schemeClr val="bg1"/>
                </a:solidFill>
                <a:latin typeface="Calibri" panose="020F0502020204030204" pitchFamily="34" charset="0"/>
                <a:ea typeface="Noto Serif JP" panose="02020700000000000000" pitchFamily="18" charset="-122"/>
                <a:cs typeface="Calibri" panose="020F0502020204030204" pitchFamily="34" charset="0"/>
              </a:endParaRPr>
            </a:p>
          </p:txBody>
        </p:sp>
      </p:grpSp>
      <p:cxnSp>
        <p:nvCxnSpPr>
          <p:cNvPr id="18" name="直接连接符 17" descr="" title="">
            <a:extLst>
              <a:ext uri="{FF2B5EF4-FFF2-40B4-BE49-F238E27FC236}">
                <a16:creationId xmlns:a16="http://schemas.microsoft.com/office/drawing/2014/main" id="{784A27B0-4843-B8A9-B2C3-401886293C84}"/>
              </a:ext>
            </a:extLst>
          </p:cNvPr>
          <p:cNvCxnSpPr>
            <a:cxnSpLocks/>
          </p:cNvCxnSpPr>
          <p:nvPr/>
        </p:nvCxnSpPr>
        <p:spPr>
          <a:xfrm>
            <a:off x="1262074" y="3281961"/>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灯片编号占位符 1" descr="" title="">
            <a:extLst>
              <a:ext uri="{FF2B5EF4-FFF2-40B4-BE49-F238E27FC236}">
                <a16:creationId xmlns:a16="http://schemas.microsoft.com/office/drawing/2014/main" id="{2F6C7DED-9482-5918-E150-A8215C3A47FF}"/>
              </a:ext>
            </a:extLst>
          </p:cNvPr>
          <p:cNvSpPr>
            <a:spLocks noGrp="1"/>
          </p:cNvSpPr>
          <p:nvPr>
            <p:ph type="sldNum" sz="quarter" idx="12"/>
          </p:nvPr>
        </p:nvSpPr>
        <p:spPr/>
        <p:txBody>
          <a:bodyPr/>
          <a:lstStyle/>
          <a:p>
            <a:fld id="{9B618960-8005-486C-9A75-10CB2AAC16F9}" type="slidenum">
              <a:rPr lang="en-US" smtClean="0"/>
              <a:t>32</a:t>
            </a:fld>
            <a:endParaRPr lang="en-US"/>
          </a:p>
        </p:txBody>
      </p:sp>
      <p:sp>
        <p:nvSpPr>
          <p:cNvPr id="3" name="文本框 2" descr="" title="">
            <a:extLst>
              <a:ext uri="{FF2B5EF4-FFF2-40B4-BE49-F238E27FC236}">
                <a16:creationId xmlns:a16="http://schemas.microsoft.com/office/drawing/2014/main" id="{79726C41-09B4-5DB9-5F48-403069159720}"/>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18432"/>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UK Economic Interest Test</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33</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899"/>
              <a:ext cx="6373932" cy="472233"/>
              <a:chOff x="2909033" y="2071458"/>
              <a:chExt cx="6373932" cy="475982"/>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8"/>
                <a:ext cx="6373932" cy="47598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6"/>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Article 100A(2)(a) of the Trade Remedies (EU Exit) Regulations 2019 </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pic>
        <p:nvPicPr>
          <p:cNvPr id="15" name="图片 14" descr="" title="">
            <a:extLst>
              <a:ext uri="{FF2B5EF4-FFF2-40B4-BE49-F238E27FC236}">
                <a16:creationId xmlns:a16="http://schemas.microsoft.com/office/drawing/2014/main" id="{B03D0AF6-AF58-FA7C-4B7F-63AD677209BC}"/>
              </a:ext>
            </a:extLst>
          </p:cNvPr>
          <p:cNvPicPr>
            <a:picLocks noChangeAspect="1"/>
          </p:cNvPicPr>
          <p:nvPr/>
        </p:nvPicPr>
        <p:blipFill>
          <a:blip r:embed="rId3"/>
          <a:stretch>
            <a:fillRect/>
          </a:stretch>
        </p:blipFill>
        <p:spPr>
          <a:xfrm>
            <a:off x="2927909" y="2751606"/>
            <a:ext cx="6373931" cy="309646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0" name="文本框 9" descr="" title="">
            <a:extLst>
              <a:ext uri="{FF2B5EF4-FFF2-40B4-BE49-F238E27FC236}">
                <a16:creationId xmlns:a16="http://schemas.microsoft.com/office/drawing/2014/main" id="{3EBE6A48-77B4-6C09-EED9-8319F76B0024}"/>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420891"/>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UK Economic Interest Test</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34</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900"/>
              <a:ext cx="6373932" cy="749232"/>
              <a:chOff x="2909033" y="2071458"/>
              <a:chExt cx="6373932" cy="755180"/>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8"/>
                <a:ext cx="6373932" cy="7253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6"/>
                <a:ext cx="6373932" cy="651462"/>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The UK’s  consumer prices index (CPI) shows a historically high level of inflation rate over the past 35 years</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grpSp>
        <p:nvGrpSpPr>
          <p:cNvPr id="18" name="组合 17" descr="" title="">
            <a:extLst>
              <a:ext uri="{FF2B5EF4-FFF2-40B4-BE49-F238E27FC236}">
                <a16:creationId xmlns:a16="http://schemas.microsoft.com/office/drawing/2014/main" id="{5A00FCBF-4BD4-861F-9CC6-DC117C53A51D}"/>
              </a:ext>
            </a:extLst>
          </p:cNvPr>
          <p:cNvGrpSpPr/>
          <p:nvPr/>
        </p:nvGrpSpPr>
        <p:grpSpPr>
          <a:xfrm>
            <a:off x="2900644" y="2940230"/>
            <a:ext cx="6390712" cy="2873465"/>
            <a:chOff x="2911130" y="2859545"/>
            <a:chExt cx="6390712" cy="2873465"/>
          </a:xfrm>
        </p:grpSpPr>
        <p:pic>
          <p:nvPicPr>
            <p:cNvPr id="12" name="图片 11" descr="" title="">
              <a:extLst>
                <a:ext uri="{FF2B5EF4-FFF2-40B4-BE49-F238E27FC236}">
                  <a16:creationId xmlns:a16="http://schemas.microsoft.com/office/drawing/2014/main" id="{EA45C1A8-08DA-C140-B750-AAAD2B28356D}"/>
                </a:ext>
              </a:extLst>
            </p:cNvPr>
            <p:cNvPicPr>
              <a:picLocks noChangeAspect="1"/>
            </p:cNvPicPr>
            <p:nvPr/>
          </p:nvPicPr>
          <p:blipFill>
            <a:blip r:embed="rId3"/>
            <a:stretch>
              <a:fillRect/>
            </a:stretch>
          </p:blipFill>
          <p:spPr>
            <a:xfrm>
              <a:off x="2911130" y="2859545"/>
              <a:ext cx="6390712" cy="2873465"/>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14" name="直接连接符 13" descr="" title="">
              <a:extLst>
                <a:ext uri="{FF2B5EF4-FFF2-40B4-BE49-F238E27FC236}">
                  <a16:creationId xmlns:a16="http://schemas.microsoft.com/office/drawing/2014/main" id="{952F29FD-7D91-181E-C9C5-FAFDF6EBCCCC}"/>
                </a:ext>
              </a:extLst>
            </p:cNvPr>
            <p:cNvCxnSpPr/>
            <p:nvPr/>
          </p:nvCxnSpPr>
          <p:spPr>
            <a:xfrm>
              <a:off x="3218328" y="3936999"/>
              <a:ext cx="6048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0" name="文本框 9" descr="" title="">
            <a:extLst>
              <a:ext uri="{FF2B5EF4-FFF2-40B4-BE49-F238E27FC236}">
                <a16:creationId xmlns:a16="http://schemas.microsoft.com/office/drawing/2014/main" id="{D5B582EC-7B14-C4BE-B1BC-F599FD7DB904}"/>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UK Office for National Statistics</a:t>
            </a:r>
            <a:endParaRPr lang="zh-CN" altLang="en-US" sz="1000" dirty="0"/>
          </a:p>
        </p:txBody>
      </p:sp>
      <p:sp>
        <p:nvSpPr>
          <p:cNvPr id="11" name="文本框 10" descr="" title="">
            <a:extLst>
              <a:ext uri="{FF2B5EF4-FFF2-40B4-BE49-F238E27FC236}">
                <a16:creationId xmlns:a16="http://schemas.microsoft.com/office/drawing/2014/main" id="{C3589989-DE21-CC3A-A130-6D4AB978EAEA}"/>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910010"/>
      </p:ext>
    </p:extLst>
  </p:cSld>
  <p:clrMapOvr>
    <a:masterClrMapping/>
  </p:clrMapOvr>
</p:sld>
</file>

<file path=ppt/slides/slide3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5" name="组合 14" descr="" title="">
            <a:extLst>
              <a:ext uri="{FF2B5EF4-FFF2-40B4-BE49-F238E27FC236}">
                <a16:creationId xmlns:a16="http://schemas.microsoft.com/office/drawing/2014/main" id="{8D05BEAF-3888-0516-20CB-DF4128F68A04}"/>
              </a:ext>
            </a:extLst>
          </p:cNvPr>
          <p:cNvGrpSpPr/>
          <p:nvPr/>
        </p:nvGrpSpPr>
        <p:grpSpPr>
          <a:xfrm>
            <a:off x="0" y="2257032"/>
            <a:ext cx="12192000" cy="2376000"/>
            <a:chOff x="-2" y="3969717"/>
            <a:chExt cx="12192000" cy="2376000"/>
          </a:xfrm>
        </p:grpSpPr>
        <p:sp>
          <p:nvSpPr>
            <p:cNvPr id="6" name="矩形 5" descr="" title="">
              <a:extLst>
                <a:ext uri="{FF2B5EF4-FFF2-40B4-BE49-F238E27FC236}">
                  <a16:creationId xmlns:a16="http://schemas.microsoft.com/office/drawing/2014/main" id="{15D0A438-5EE0-3000-DE6C-5A260A7BE1D2}"/>
                </a:ext>
              </a:extLst>
            </p:cNvPr>
            <p:cNvSpPr/>
            <p:nvPr/>
          </p:nvSpPr>
          <p:spPr>
            <a:xfrm>
              <a:off x="-2" y="3969717"/>
              <a:ext cx="12192000" cy="2376000"/>
            </a:xfrm>
            <a:prstGeom prst="rect">
              <a:avLst/>
            </a:prstGeom>
            <a:solidFill>
              <a:srgbClr val="3E4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descr="" title="">
              <a:extLst>
                <a:ext uri="{FF2B5EF4-FFF2-40B4-BE49-F238E27FC236}">
                  <a16:creationId xmlns:a16="http://schemas.microsoft.com/office/drawing/2014/main" id="{8D0E1FE5-35B1-3617-30E1-883DC08BB957}"/>
                </a:ext>
              </a:extLst>
            </p:cNvPr>
            <p:cNvSpPr txBox="1"/>
            <p:nvPr/>
          </p:nvSpPr>
          <p:spPr>
            <a:xfrm>
              <a:off x="1676598" y="5179764"/>
              <a:ext cx="9194600" cy="584775"/>
            </a:xfrm>
            <a:prstGeom prst="rect">
              <a:avLst/>
            </a:prstGeom>
            <a:noFill/>
          </p:spPr>
          <p:txBody>
            <a:bodyPr wrap="square" rtlCol="0">
              <a:spAutoFit/>
            </a:bodyPr>
            <a:lstStyle/>
            <a:p>
              <a:r>
                <a:rPr lang="en-US" altLang="zh-CN" sz="3200" dirty="0">
                  <a:solidFill>
                    <a:schemeClr val="bg1"/>
                  </a:solidFill>
                  <a:latin typeface="Calibri" panose="020F0502020204030204" pitchFamily="34" charset="0"/>
                  <a:ea typeface="Noto Serif JP" panose="02020700000000000000" pitchFamily="18" charset="-122"/>
                  <a:cs typeface="Calibri" panose="020F0502020204030204" pitchFamily="34" charset="0"/>
                </a:rPr>
                <a:t>Comments on Product Scope</a:t>
              </a:r>
            </a:p>
          </p:txBody>
        </p:sp>
        <p:sp>
          <p:nvSpPr>
            <p:cNvPr id="5" name="文本框 4" descr="" title="">
              <a:extLst>
                <a:ext uri="{FF2B5EF4-FFF2-40B4-BE49-F238E27FC236}">
                  <a16:creationId xmlns:a16="http://schemas.microsoft.com/office/drawing/2014/main" id="{CD01D996-E005-681F-1469-B9D0C67D7952}"/>
                </a:ext>
              </a:extLst>
            </p:cNvPr>
            <p:cNvSpPr txBox="1"/>
            <p:nvPr/>
          </p:nvSpPr>
          <p:spPr>
            <a:xfrm>
              <a:off x="1676598" y="4071316"/>
              <a:ext cx="8280000" cy="923330"/>
            </a:xfrm>
            <a:prstGeom prst="rect">
              <a:avLst/>
            </a:prstGeom>
            <a:noFill/>
          </p:spPr>
          <p:txBody>
            <a:bodyPr wrap="square" rtlCol="0">
              <a:spAutoFit/>
            </a:bodyPr>
            <a:lstStyle/>
            <a:p>
              <a:r>
                <a:rPr lang="en-US" altLang="zh-CN" sz="5400"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IV</a:t>
              </a:r>
              <a:endParaRPr lang="zh-CN" altLang="en-US" sz="5400" dirty="0">
                <a:solidFill>
                  <a:schemeClr val="bg1"/>
                </a:solidFill>
                <a:latin typeface="Calibri" panose="020F0502020204030204" pitchFamily="34" charset="0"/>
                <a:ea typeface="Noto Serif JP" panose="02020700000000000000" pitchFamily="18" charset="-122"/>
                <a:cs typeface="Calibri" panose="020F0502020204030204" pitchFamily="34" charset="0"/>
              </a:endParaRPr>
            </a:p>
          </p:txBody>
        </p:sp>
      </p:grpSp>
      <p:cxnSp>
        <p:nvCxnSpPr>
          <p:cNvPr id="18" name="直接连接符 17" descr="" title="">
            <a:extLst>
              <a:ext uri="{FF2B5EF4-FFF2-40B4-BE49-F238E27FC236}">
                <a16:creationId xmlns:a16="http://schemas.microsoft.com/office/drawing/2014/main" id="{784A27B0-4843-B8A9-B2C3-401886293C84}"/>
              </a:ext>
            </a:extLst>
          </p:cNvPr>
          <p:cNvCxnSpPr>
            <a:cxnSpLocks/>
          </p:cNvCxnSpPr>
          <p:nvPr/>
        </p:nvCxnSpPr>
        <p:spPr>
          <a:xfrm>
            <a:off x="1262074" y="3281961"/>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灯片编号占位符 1" descr="" title="">
            <a:extLst>
              <a:ext uri="{FF2B5EF4-FFF2-40B4-BE49-F238E27FC236}">
                <a16:creationId xmlns:a16="http://schemas.microsoft.com/office/drawing/2014/main" id="{2F6C7DED-9482-5918-E150-A8215C3A47FF}"/>
              </a:ext>
            </a:extLst>
          </p:cNvPr>
          <p:cNvSpPr>
            <a:spLocks noGrp="1"/>
          </p:cNvSpPr>
          <p:nvPr>
            <p:ph type="sldNum" sz="quarter" idx="12"/>
          </p:nvPr>
        </p:nvSpPr>
        <p:spPr/>
        <p:txBody>
          <a:bodyPr/>
          <a:lstStyle/>
          <a:p>
            <a:fld id="{9B618960-8005-486C-9A75-10CB2AAC16F9}" type="slidenum">
              <a:rPr lang="en-US" smtClean="0"/>
              <a:t>35</a:t>
            </a:fld>
            <a:endParaRPr lang="en-US"/>
          </a:p>
        </p:txBody>
      </p:sp>
      <p:sp>
        <p:nvSpPr>
          <p:cNvPr id="3" name="文本框 2" descr="" title="">
            <a:extLst>
              <a:ext uri="{FF2B5EF4-FFF2-40B4-BE49-F238E27FC236}">
                <a16:creationId xmlns:a16="http://schemas.microsoft.com/office/drawing/2014/main" id="{6ADDDEDE-D4D8-CD10-FDC9-51A2C7F4BABB}"/>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522768"/>
      </p:ext>
    </p:extLst>
  </p:cSld>
  <p:clrMapOvr>
    <a:masterClrMapping/>
  </p:clrMapOvr>
</p:sld>
</file>

<file path=ppt/slides/slide36.xml><?xml version="1.0" encoding="utf-8"?>
<p:sld xmlns:a16="http://schemas.microsoft.com/office/drawing/2014/main" xmlns:p14="http://schemas.microsoft.com/office/powerpoint/2010/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84371" y="977141"/>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389191"/>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Comments on Product Scope</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36</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157953" y="1171104"/>
            <a:ext cx="9765257" cy="5185244"/>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900"/>
              <a:ext cx="6373932" cy="414176"/>
              <a:chOff x="2909033" y="2071458"/>
              <a:chExt cx="6373932" cy="417464"/>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8"/>
                <a:ext cx="6373932" cy="41746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16658"/>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Exclusion of Certain Products from the Product Scope</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10" name="文本框 9" descr="" title="">
            <a:extLst>
              <a:ext uri="{FF2B5EF4-FFF2-40B4-BE49-F238E27FC236}">
                <a16:creationId xmlns:a16="http://schemas.microsoft.com/office/drawing/2014/main" id="{D5B582EC-7B14-C4BE-B1BC-F599FD7DB904}"/>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UK Office for National Statistics</a:t>
            </a:r>
            <a:endParaRPr lang="zh-CN" altLang="en-US" sz="1000" dirty="0"/>
          </a:p>
        </p:txBody>
      </p:sp>
      <p:grpSp>
        <p:nvGrpSpPr>
          <p:cNvPr id="16" name="组合 15" descr="" title="">
            <a:extLst>
              <a:ext uri="{FF2B5EF4-FFF2-40B4-BE49-F238E27FC236}">
                <a16:creationId xmlns:a16="http://schemas.microsoft.com/office/drawing/2014/main" id="{6E3E9D6A-00DC-9D9C-1338-8E65973C90C4}"/>
              </a:ext>
            </a:extLst>
          </p:cNvPr>
          <p:cNvGrpSpPr/>
          <p:nvPr/>
        </p:nvGrpSpPr>
        <p:grpSpPr>
          <a:xfrm>
            <a:off x="2872490" y="2104780"/>
            <a:ext cx="6373933" cy="1569660"/>
            <a:chOff x="2927908" y="4919240"/>
            <a:chExt cx="6373933" cy="1569660"/>
          </a:xfrm>
        </p:grpSpPr>
        <p:sp>
          <p:nvSpPr>
            <p:cNvPr id="15" name="矩形 14" descr="" title="">
              <a:extLst>
                <a:ext uri="{FF2B5EF4-FFF2-40B4-BE49-F238E27FC236}">
                  <a16:creationId xmlns:a16="http://schemas.microsoft.com/office/drawing/2014/main" id="{64CE5251-50DB-DB6D-C0E1-55C510F8AB9A}"/>
                </a:ext>
              </a:extLst>
            </p:cNvPr>
            <p:cNvSpPr/>
            <p:nvPr/>
          </p:nvSpPr>
          <p:spPr>
            <a:xfrm>
              <a:off x="2927908" y="4947763"/>
              <a:ext cx="6373933" cy="151036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descr="" title="">
              <a:extLst>
                <a:ext uri="{FF2B5EF4-FFF2-40B4-BE49-F238E27FC236}">
                  <a16:creationId xmlns:a16="http://schemas.microsoft.com/office/drawing/2014/main" id="{4286F668-B1E2-A127-2E05-0628B4CE83AA}"/>
                </a:ext>
              </a:extLst>
            </p:cNvPr>
            <p:cNvSpPr txBox="1"/>
            <p:nvPr/>
          </p:nvSpPr>
          <p:spPr>
            <a:xfrm>
              <a:off x="3227058" y="4919240"/>
              <a:ext cx="5664799" cy="1569660"/>
            </a:xfrm>
            <a:prstGeom prst="rect">
              <a:avLst/>
            </a:prstGeom>
            <a:noFill/>
            <a:ln>
              <a:noFill/>
            </a:ln>
            <a:effectLst/>
          </p:spPr>
          <p:txBody>
            <a:bodyPr wrap="square" rtlCol="0">
              <a:spAutoFit/>
            </a:bodyPr>
            <a:lstStyle/>
            <a:p>
              <a:r>
                <a:rPr lang="en-US" altLang="zh-CN" sz="1200" b="1" dirty="0"/>
                <a:t>Reasons for Exclusion:</a:t>
              </a:r>
            </a:p>
            <a:p>
              <a:pPr marL="228600" indent="-228600">
                <a:buFont typeface="+mj-lt"/>
                <a:buAutoNum type="arabicPeriod"/>
              </a:pPr>
              <a:r>
                <a:rPr lang="en-US" altLang="zh-CN" sz="1200" dirty="0"/>
                <a:t>The UK industry is </a:t>
              </a:r>
              <a:r>
                <a:rPr lang="en-US" altLang="zh-CN" sz="1200" b="1" dirty="0"/>
                <a:t>not able to produce </a:t>
              </a:r>
              <a:r>
                <a:rPr lang="en-US" altLang="zh-CN" sz="1400" b="1" dirty="0">
                  <a:solidFill>
                    <a:srgbClr val="FF0000"/>
                  </a:solidFill>
                  <a:ea typeface="等线" panose="02010600030101010101" pitchFamily="2" charset="-122"/>
                  <a:cs typeface="Times New Roman" panose="02020603050405020304" pitchFamily="18" charset="0"/>
                </a:rPr>
                <a:t>Porcelain tiles</a:t>
              </a:r>
              <a:r>
                <a:rPr lang="en-US" altLang="zh-CN" sz="1200" b="1" dirty="0"/>
                <a:t>; </a:t>
              </a:r>
              <a:r>
                <a:rPr lang="en-US" altLang="zh-CN" sz="1200" dirty="0"/>
                <a:t> </a:t>
              </a:r>
            </a:p>
            <a:p>
              <a:pPr marL="228600" indent="-228600">
                <a:buFont typeface="+mj-lt"/>
                <a:buAutoNum type="arabicPeriod"/>
              </a:pPr>
              <a:r>
                <a:rPr lang="en-US" altLang="zh-CN" sz="1200" dirty="0"/>
                <a:t>Porcelain tiles cannot be substituted by other types of tiles that the UK industry currently produces, thus having </a:t>
              </a:r>
              <a:r>
                <a:rPr lang="en-US" altLang="zh-CN" sz="1200" b="1" dirty="0"/>
                <a:t>no like products</a:t>
              </a:r>
              <a:r>
                <a:rPr lang="zh-CN" altLang="en-US" sz="1200" b="1" dirty="0"/>
                <a:t>；</a:t>
              </a:r>
              <a:endParaRPr lang="en-US" altLang="zh-CN" sz="1200" b="1" dirty="0"/>
            </a:p>
            <a:p>
              <a:pPr marL="228600" indent="-228600">
                <a:buFont typeface="+mj-lt"/>
                <a:buAutoNum type="arabicPeriod"/>
              </a:pPr>
              <a:r>
                <a:rPr lang="en-US" altLang="zh-CN" sz="1200" b="1" dirty="0"/>
                <a:t>Also request to exclude:</a:t>
              </a:r>
              <a:r>
                <a:rPr lang="en-US" altLang="zh-CN" b="1" dirty="0">
                  <a:solidFill>
                    <a:srgbClr val="FF0000"/>
                  </a:solidFill>
                  <a:ea typeface="等线" panose="02010600030101010101" pitchFamily="2" charset="-122"/>
                  <a:cs typeface="Times New Roman" panose="02020603050405020304" pitchFamily="18" charset="0"/>
                </a:rPr>
                <a:t> </a:t>
              </a:r>
              <a:r>
                <a:rPr lang="en-US" altLang="zh-CN" sz="1400" b="1" dirty="0">
                  <a:solidFill>
                    <a:srgbClr val="FF0000"/>
                  </a:solidFill>
                  <a:ea typeface="等线" panose="02010600030101010101" pitchFamily="2" charset="-122"/>
                  <a:cs typeface="Times New Roman" panose="02020603050405020304" pitchFamily="18" charset="0"/>
                </a:rPr>
                <a:t>mosaic, ceramic slabs, non-glazed polished tiles, and other types which is not produced or although produced but not meet the market demand.</a:t>
              </a:r>
              <a:endParaRPr lang="en-US" altLang="zh-CN" sz="1200" dirty="0"/>
            </a:p>
          </p:txBody>
        </p:sp>
      </p:grpSp>
      <p:graphicFrame>
        <p:nvGraphicFramePr>
          <p:cNvPr id="13" name="表格 13" descr="" title="">
            <a:extLst>
              <a:ext uri="{FF2B5EF4-FFF2-40B4-BE49-F238E27FC236}">
                <a16:creationId xmlns:a16="http://schemas.microsoft.com/office/drawing/2014/main" id="{986D313D-0EED-45BB-1FA9-60C670BD1CF1}"/>
              </a:ext>
            </a:extLst>
          </p:cNvPr>
          <p:cNvGraphicFramePr>
            <a:graphicFrameLocks noGrp="1"/>
          </p:cNvGraphicFramePr>
          <p:nvPr>
            <p:extLst>
              <p:ext uri="{D42A27DB-BD31-4B8C-83A1-F6EECF244321}">
                <p14:modId xmlns:p14="http://schemas.microsoft.com/office/powerpoint/2010/main" val="2813057561"/>
              </p:ext>
            </p:extLst>
          </p:nvPr>
        </p:nvGraphicFramePr>
        <p:xfrm>
          <a:off x="5317573" y="3769096"/>
          <a:ext cx="4390913" cy="2145752"/>
        </p:xfrm>
        <a:graphic>
          <a:graphicData uri="http://schemas.openxmlformats.org/drawingml/2006/table">
            <a:tbl>
              <a:tblPr firstRow="1" bandRow="1">
                <a:tableStyleId>{0E3FDE45-AF77-4B5C-9715-49D594BDF05E}</a:tableStyleId>
              </a:tblPr>
              <a:tblGrid>
                <a:gridCol w="887507">
                  <a:extLst>
                    <a:ext uri="{9D8B030D-6E8A-4147-A177-3AD203B41FA5}">
                      <a16:colId xmlns:a16="http://schemas.microsoft.com/office/drawing/2014/main" val="1675337975"/>
                    </a:ext>
                  </a:extLst>
                </a:gridCol>
                <a:gridCol w="3503406">
                  <a:extLst>
                    <a:ext uri="{9D8B030D-6E8A-4147-A177-3AD203B41FA5}">
                      <a16:colId xmlns:a16="http://schemas.microsoft.com/office/drawing/2014/main" val="2332239308"/>
                    </a:ext>
                  </a:extLst>
                </a:gridCol>
              </a:tblGrid>
              <a:tr h="321249">
                <a:tc gridSpan="2">
                  <a:txBody>
                    <a:bodyPr/>
                    <a:lstStyle/>
                    <a:p>
                      <a:pPr algn="ctr"/>
                      <a:r>
                        <a:rPr lang="en-US" altLang="zh-CN" sz="1400" dirty="0"/>
                        <a:t>Non-substitutability</a:t>
                      </a:r>
                      <a:endParaRPr lang="zh-CN" altLang="en-US" sz="1400" dirty="0"/>
                    </a:p>
                  </a:txBody>
                  <a:tcPr anchor="ctr"/>
                </a:tc>
                <a:tc hMerge="1">
                  <a:txBody>
                    <a:bodyPr/>
                    <a:lstStyle/>
                    <a:p>
                      <a:endParaRPr lang="zh-CN" altLang="en-US" dirty="0"/>
                    </a:p>
                  </a:txBody>
                  <a:tcPr/>
                </a:tc>
                <a:extLst>
                  <a:ext uri="{0D108BD9-81ED-4DB2-BD59-A6C34878D82A}">
                    <a16:rowId xmlns:a16="http://schemas.microsoft.com/office/drawing/2014/main" val="2271361796"/>
                  </a:ext>
                </a:extLst>
              </a:tr>
              <a:tr h="480133">
                <a:tc>
                  <a:txBody>
                    <a:bodyPr/>
                    <a:lstStyle/>
                    <a:p>
                      <a:r>
                        <a:rPr lang="en-US" altLang="zh-CN" sz="1200" b="1" dirty="0"/>
                        <a:t>Strength</a:t>
                      </a:r>
                      <a:endParaRPr lang="zh-CN" altLang="en-US" sz="1200" b="1" dirty="0"/>
                    </a:p>
                  </a:txBody>
                  <a:tcPr anchor="ctr"/>
                </a:tc>
                <a:tc>
                  <a:txBody>
                    <a:bodyPr/>
                    <a:lstStyle/>
                    <a:p>
                      <a:r>
                        <a:rPr lang="en-US" altLang="zh-CN" sz="1100" dirty="0"/>
                        <a:t>PT can stand heavy duty, being unbreakable and wear resistant. </a:t>
                      </a:r>
                      <a:endParaRPr lang="zh-CN" altLang="en-US" sz="1100" dirty="0"/>
                    </a:p>
                  </a:txBody>
                  <a:tcPr anchor="ctr"/>
                </a:tc>
                <a:extLst>
                  <a:ext uri="{0D108BD9-81ED-4DB2-BD59-A6C34878D82A}">
                    <a16:rowId xmlns:a16="http://schemas.microsoft.com/office/drawing/2014/main" val="1885413770"/>
                  </a:ext>
                </a:extLst>
              </a:tr>
              <a:tr h="672185">
                <a:tc>
                  <a:txBody>
                    <a:bodyPr/>
                    <a:lstStyle/>
                    <a:p>
                      <a:r>
                        <a:rPr lang="en-US" altLang="zh-CN" sz="1200" b="1" dirty="0"/>
                        <a:t>Frost Resistance</a:t>
                      </a:r>
                      <a:endParaRPr lang="zh-CN" altLang="en-US" sz="1200" b="1" dirty="0"/>
                    </a:p>
                  </a:txBody>
                  <a:tcPr anchor="ctr"/>
                </a:tc>
                <a:tc>
                  <a:txBody>
                    <a:bodyPr/>
                    <a:lstStyle/>
                    <a:p>
                      <a:r>
                        <a:rPr lang="en-US" altLang="zh-CN" sz="1100" dirty="0"/>
                        <a:t>PT are resistant to freezing and thawing, and thus can be used for outdoor tiles that won’t freeze and break during winter. </a:t>
                      </a:r>
                      <a:endParaRPr lang="zh-CN" altLang="en-US" sz="1100" dirty="0"/>
                    </a:p>
                  </a:txBody>
                  <a:tcPr anchor="ctr"/>
                </a:tc>
                <a:extLst>
                  <a:ext uri="{0D108BD9-81ED-4DB2-BD59-A6C34878D82A}">
                    <a16:rowId xmlns:a16="http://schemas.microsoft.com/office/drawing/2014/main" val="1783156367"/>
                  </a:ext>
                </a:extLst>
              </a:tr>
              <a:tr h="672185">
                <a:tc>
                  <a:txBody>
                    <a:bodyPr/>
                    <a:lstStyle/>
                    <a:p>
                      <a:r>
                        <a:rPr lang="en-US" altLang="zh-CN" sz="1200" b="1" dirty="0"/>
                        <a:t>Cost Efficiency</a:t>
                      </a:r>
                      <a:endParaRPr lang="zh-CN" altLang="en-US" sz="1200" b="1" dirty="0"/>
                    </a:p>
                  </a:txBody>
                  <a:tcPr anchor="ctr"/>
                </a:tc>
                <a:tc>
                  <a:txBody>
                    <a:bodyPr/>
                    <a:lstStyle/>
                    <a:p>
                      <a:r>
                        <a:rPr lang="en-US" altLang="zh-CN" sz="1100" dirty="0"/>
                        <a:t>PT can substitute a lot of existing types of tiles (but may cause much higher cost), while other existing types in the UK cannot substitute PT. </a:t>
                      </a:r>
                      <a:endParaRPr lang="zh-CN" altLang="en-US" sz="1100" dirty="0"/>
                    </a:p>
                  </a:txBody>
                  <a:tcPr anchor="ctr"/>
                </a:tc>
                <a:extLst>
                  <a:ext uri="{0D108BD9-81ED-4DB2-BD59-A6C34878D82A}">
                    <a16:rowId xmlns:a16="http://schemas.microsoft.com/office/drawing/2014/main" val="3469730880"/>
                  </a:ext>
                </a:extLst>
              </a:tr>
            </a:tbl>
          </a:graphicData>
        </a:graphic>
      </p:graphicFrame>
      <p:grpSp>
        <p:nvGrpSpPr>
          <p:cNvPr id="18" name="组合 17" descr="" title="">
            <a:extLst>
              <a:ext uri="{FF2B5EF4-FFF2-40B4-BE49-F238E27FC236}">
                <a16:creationId xmlns:a16="http://schemas.microsoft.com/office/drawing/2014/main" id="{450350DF-EFD5-64BD-C265-F7A01A9450EB}"/>
              </a:ext>
            </a:extLst>
          </p:cNvPr>
          <p:cNvGrpSpPr/>
          <p:nvPr/>
        </p:nvGrpSpPr>
        <p:grpSpPr>
          <a:xfrm>
            <a:off x="2418649" y="3769096"/>
            <a:ext cx="2468938" cy="2002803"/>
            <a:chOff x="2560356" y="2679686"/>
            <a:chExt cx="2468938" cy="2002803"/>
          </a:xfrm>
        </p:grpSpPr>
        <p:pic>
          <p:nvPicPr>
            <p:cNvPr id="1026" name="Picture 2" descr="" title="">
              <a:extLst>
                <a:ext uri="{FF2B5EF4-FFF2-40B4-BE49-F238E27FC236}">
                  <a16:creationId xmlns:a16="http://schemas.microsoft.com/office/drawing/2014/main" id="{0672838A-AB38-93C9-69B8-7E9E4A3AC5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357" y="2679686"/>
              <a:ext cx="2468937" cy="1512615"/>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descr="" title="">
              <a:extLst>
                <a:ext uri="{FF2B5EF4-FFF2-40B4-BE49-F238E27FC236}">
                  <a16:creationId xmlns:a16="http://schemas.microsoft.com/office/drawing/2014/main" id="{FA2EB6B0-235B-05F9-838C-1DBCF1C3DAC5}"/>
                </a:ext>
              </a:extLst>
            </p:cNvPr>
            <p:cNvSpPr txBox="1"/>
            <p:nvPr/>
          </p:nvSpPr>
          <p:spPr>
            <a:xfrm>
              <a:off x="2560356" y="4220824"/>
              <a:ext cx="2468937" cy="461665"/>
            </a:xfrm>
            <a:prstGeom prst="rect">
              <a:avLst/>
            </a:prstGeom>
            <a:solidFill>
              <a:schemeClr val="accent2">
                <a:lumMod val="75000"/>
              </a:schemeClr>
            </a:solidFill>
            <a:ln>
              <a:solidFill>
                <a:schemeClr val="bg2">
                  <a:lumMod val="75000"/>
                </a:schemeClr>
              </a:solidFill>
            </a:ln>
            <a:effectLst>
              <a:outerShdw blurRad="50800" dist="38100" dir="2700000" algn="tl" rotWithShape="0">
                <a:prstClr val="black">
                  <a:alpha val="40000"/>
                </a:prstClr>
              </a:outerShdw>
            </a:effectLst>
          </p:spPr>
          <p:txBody>
            <a:bodyPr wrap="square" rtlCol="0">
              <a:spAutoFit/>
            </a:bodyPr>
            <a:lstStyle/>
            <a:p>
              <a:r>
                <a:rPr lang="en-US" altLang="zh-CN" sz="1200" b="1" dirty="0">
                  <a:solidFill>
                    <a:schemeClr val="bg1"/>
                  </a:solidFill>
                </a:rPr>
                <a:t>Product Type</a:t>
              </a:r>
              <a:r>
                <a:rPr lang="en-US" altLang="zh-CN" sz="1200" dirty="0">
                  <a:solidFill>
                    <a:schemeClr val="bg1"/>
                  </a:solidFill>
                </a:rPr>
                <a:t>: Porcelain Tiles (with water absorption &lt; 0.5%)  – “PT” </a:t>
              </a:r>
            </a:p>
          </p:txBody>
        </p:sp>
      </p:grpSp>
      <p:sp>
        <p:nvSpPr>
          <p:cNvPr id="11" name="文本框 10" descr="" title="">
            <a:extLst>
              <a:ext uri="{FF2B5EF4-FFF2-40B4-BE49-F238E27FC236}">
                <a16:creationId xmlns:a16="http://schemas.microsoft.com/office/drawing/2014/main" id="{683BBFE4-32A5-5CD3-4B59-C6FC82259AC2}"/>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618956"/>
      </p:ext>
    </p:extLst>
  </p:cSld>
  <p:clrMapOvr>
    <a:masterClrMapping/>
  </p:clrMapOvr>
</p:sld>
</file>

<file path=ppt/slides/slide3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84371" y="977141"/>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389191"/>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Comments on Product Scope</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37</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176827" y="1171106"/>
            <a:ext cx="9765257" cy="5185244"/>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900"/>
              <a:ext cx="6373932" cy="414176"/>
              <a:chOff x="2909033" y="2071458"/>
              <a:chExt cx="6373932" cy="417464"/>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8"/>
                <a:ext cx="6373932" cy="41746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16658"/>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Exclusion of Certain Products from the Product Scope</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10" name="文本框 9" descr="" title="">
            <a:extLst>
              <a:ext uri="{FF2B5EF4-FFF2-40B4-BE49-F238E27FC236}">
                <a16:creationId xmlns:a16="http://schemas.microsoft.com/office/drawing/2014/main" id="{D5B582EC-7B14-C4BE-B1BC-F599FD7DB904}"/>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UK Office for National Statistics</a:t>
            </a:r>
            <a:endParaRPr lang="zh-CN" altLang="en-US" sz="1000" dirty="0"/>
          </a:p>
        </p:txBody>
      </p:sp>
      <p:grpSp>
        <p:nvGrpSpPr>
          <p:cNvPr id="16" name="组合 15" descr="" title="">
            <a:extLst>
              <a:ext uri="{FF2B5EF4-FFF2-40B4-BE49-F238E27FC236}">
                <a16:creationId xmlns:a16="http://schemas.microsoft.com/office/drawing/2014/main" id="{6E3E9D6A-00DC-9D9C-1338-8E65973C90C4}"/>
              </a:ext>
            </a:extLst>
          </p:cNvPr>
          <p:cNvGrpSpPr/>
          <p:nvPr/>
        </p:nvGrpSpPr>
        <p:grpSpPr>
          <a:xfrm>
            <a:off x="2872490" y="2104780"/>
            <a:ext cx="6373933" cy="914645"/>
            <a:chOff x="2927908" y="4919240"/>
            <a:chExt cx="6373933" cy="1538883"/>
          </a:xfrm>
        </p:grpSpPr>
        <p:sp>
          <p:nvSpPr>
            <p:cNvPr id="15" name="矩形 14" descr="" title="">
              <a:extLst>
                <a:ext uri="{FF2B5EF4-FFF2-40B4-BE49-F238E27FC236}">
                  <a16:creationId xmlns:a16="http://schemas.microsoft.com/office/drawing/2014/main" id="{64CE5251-50DB-DB6D-C0E1-55C510F8AB9A}"/>
                </a:ext>
              </a:extLst>
            </p:cNvPr>
            <p:cNvSpPr/>
            <p:nvPr/>
          </p:nvSpPr>
          <p:spPr>
            <a:xfrm>
              <a:off x="2927908" y="4947763"/>
              <a:ext cx="6373933" cy="151036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descr="" title="">
              <a:extLst>
                <a:ext uri="{FF2B5EF4-FFF2-40B4-BE49-F238E27FC236}">
                  <a16:creationId xmlns:a16="http://schemas.microsoft.com/office/drawing/2014/main" id="{4286F668-B1E2-A127-2E05-0628B4CE83AA}"/>
                </a:ext>
              </a:extLst>
            </p:cNvPr>
            <p:cNvSpPr txBox="1"/>
            <p:nvPr/>
          </p:nvSpPr>
          <p:spPr>
            <a:xfrm>
              <a:off x="3227058" y="4919240"/>
              <a:ext cx="5664799" cy="800219"/>
            </a:xfrm>
            <a:prstGeom prst="rect">
              <a:avLst/>
            </a:prstGeom>
            <a:noFill/>
            <a:ln>
              <a:noFill/>
            </a:ln>
            <a:effectLst/>
          </p:spPr>
          <p:txBody>
            <a:bodyPr wrap="square" rtlCol="0">
              <a:spAutoFit/>
            </a:bodyPr>
            <a:lstStyle/>
            <a:p>
              <a:r>
                <a:rPr lang="en-US" altLang="zh-CN" sz="1200" b="1" dirty="0"/>
                <a:t>Also request to exclude:</a:t>
              </a:r>
              <a:r>
                <a:rPr lang="en-US" altLang="zh-CN" b="1" dirty="0">
                  <a:solidFill>
                    <a:srgbClr val="FF0000"/>
                  </a:solidFill>
                  <a:ea typeface="等线" panose="02010600030101010101" pitchFamily="2" charset="-122"/>
                  <a:cs typeface="Times New Roman" panose="02020603050405020304" pitchFamily="18" charset="0"/>
                </a:rPr>
                <a:t> </a:t>
              </a:r>
              <a:r>
                <a:rPr lang="en-US" altLang="zh-CN" sz="1400" b="1" dirty="0">
                  <a:solidFill>
                    <a:srgbClr val="FF0000"/>
                  </a:solidFill>
                  <a:ea typeface="等线" panose="02010600030101010101" pitchFamily="2" charset="-122"/>
                  <a:cs typeface="Times New Roman" panose="02020603050405020304" pitchFamily="18" charset="0"/>
                </a:rPr>
                <a:t>mosaic, ceramic slabs, non-glazed polished tiles, and other types which is not produced or although produced but not meet the market demand.</a:t>
              </a:r>
              <a:endParaRPr lang="en-US" altLang="zh-CN" sz="1200" dirty="0"/>
            </a:p>
          </p:txBody>
        </p:sp>
      </p:grpSp>
      <p:pic>
        <p:nvPicPr>
          <p:cNvPr id="1028" name="Picture 4" descr="" title="">
            <a:extLst>
              <a:ext uri="{FF2B5EF4-FFF2-40B4-BE49-F238E27FC236}">
                <a16:creationId xmlns:a16="http://schemas.microsoft.com/office/drawing/2014/main" id="{55A24B3D-48C6-12CE-B486-9D21C6FEC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308" y="3889334"/>
            <a:ext cx="203835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title="">
            <a:extLst>
              <a:ext uri="{FF2B5EF4-FFF2-40B4-BE49-F238E27FC236}">
                <a16:creationId xmlns:a16="http://schemas.microsoft.com/office/drawing/2014/main" id="{13841C8C-A200-9DA5-CA64-6283D2FF29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2347" y="3498298"/>
            <a:ext cx="3848100" cy="25441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 title="">
            <a:extLst>
              <a:ext uri="{FF2B5EF4-FFF2-40B4-BE49-F238E27FC236}">
                <a16:creationId xmlns:a16="http://schemas.microsoft.com/office/drawing/2014/main" id="{F288AC85-894A-C611-CD21-250C5DF635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9936" y="3819626"/>
            <a:ext cx="2671390" cy="2073003"/>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descr="" title="">
            <a:extLst>
              <a:ext uri="{FF2B5EF4-FFF2-40B4-BE49-F238E27FC236}">
                <a16:creationId xmlns:a16="http://schemas.microsoft.com/office/drawing/2014/main" id="{513263D5-F360-F3A2-B2F3-8382DCEFBC51}"/>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656572"/>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Comments on Product Scope</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38</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869299" y="1934631"/>
              <a:ext cx="6413667" cy="414176"/>
              <a:chOff x="2869298" y="2011720"/>
              <a:chExt cx="6413667" cy="417464"/>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11720"/>
                <a:ext cx="6373932" cy="41746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869298" y="2056318"/>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Complementarity of Chinese Imports</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10" name="文本框 9" descr="" title="">
            <a:extLst>
              <a:ext uri="{FF2B5EF4-FFF2-40B4-BE49-F238E27FC236}">
                <a16:creationId xmlns:a16="http://schemas.microsoft.com/office/drawing/2014/main" id="{D5B582EC-7B14-C4BE-B1BC-F599FD7DB904}"/>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 </a:t>
            </a:r>
            <a:r>
              <a:rPr lang="en-US" altLang="zh-CN" sz="1000" dirty="0"/>
              <a:t>https://www.investing.com/economic-calendar/cpi-68</a:t>
            </a:r>
            <a:endParaRPr lang="zh-CN" altLang="en-US" sz="1000" dirty="0"/>
          </a:p>
        </p:txBody>
      </p:sp>
      <p:sp>
        <p:nvSpPr>
          <p:cNvPr id="15" name="矩形 14" descr="" title="">
            <a:extLst>
              <a:ext uri="{FF2B5EF4-FFF2-40B4-BE49-F238E27FC236}">
                <a16:creationId xmlns:a16="http://schemas.microsoft.com/office/drawing/2014/main" id="{64CE5251-50DB-DB6D-C0E1-55C510F8AB9A}"/>
              </a:ext>
            </a:extLst>
          </p:cNvPr>
          <p:cNvSpPr/>
          <p:nvPr/>
        </p:nvSpPr>
        <p:spPr>
          <a:xfrm>
            <a:off x="2925966" y="2479494"/>
            <a:ext cx="6373933" cy="6707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CN" sz="1200" dirty="0">
                <a:solidFill>
                  <a:schemeClr val="tx1"/>
                </a:solidFill>
              </a:rPr>
              <a:t>Chinese imports would </a:t>
            </a:r>
            <a:r>
              <a:rPr lang="en-US" altLang="zh-CN" sz="1200" b="1" dirty="0">
                <a:solidFill>
                  <a:schemeClr val="tx1"/>
                </a:solidFill>
              </a:rPr>
              <a:t>complement </a:t>
            </a:r>
            <a:r>
              <a:rPr lang="en-US" altLang="zh-CN" sz="1200" dirty="0">
                <a:solidFill>
                  <a:schemeClr val="tx1"/>
                </a:solidFill>
              </a:rPr>
              <a:t>UK production in certain types of ceramic tiles that satisfies the diversity of market demand, and eventually </a:t>
            </a:r>
            <a:r>
              <a:rPr lang="en-US" altLang="zh-CN" sz="1200" b="1" dirty="0">
                <a:solidFill>
                  <a:schemeClr val="tx1"/>
                </a:solidFill>
              </a:rPr>
              <a:t>benefits UK consumers</a:t>
            </a:r>
            <a:r>
              <a:rPr lang="en-US" altLang="zh-CN" sz="1200" dirty="0">
                <a:solidFill>
                  <a:schemeClr val="tx1"/>
                </a:solidFill>
              </a:rPr>
              <a:t>.</a:t>
            </a:r>
            <a:endParaRPr lang="zh-CN" altLang="en-US" sz="1200" dirty="0">
              <a:solidFill>
                <a:schemeClr val="tx1"/>
              </a:solidFill>
            </a:endParaRPr>
          </a:p>
        </p:txBody>
      </p:sp>
      <p:pic>
        <p:nvPicPr>
          <p:cNvPr id="11" name="图片 2" descr="" title="">
            <a:extLst>
              <a:ext uri="{FF2B5EF4-FFF2-40B4-BE49-F238E27FC236}">
                <a16:creationId xmlns:a16="http://schemas.microsoft.com/office/drawing/2014/main" id="{DA8BC069-5AE6-D468-3831-AA820AC8B728}"/>
              </a:ext>
            </a:extLst>
          </p:cNvPr>
          <p:cNvPicPr>
            <a:picLocks noChangeAspect="1"/>
          </p:cNvPicPr>
          <p:nvPr/>
        </p:nvPicPr>
        <p:blipFill>
          <a:blip r:embed="rId3"/>
          <a:stretch>
            <a:fillRect/>
          </a:stretch>
        </p:blipFill>
        <p:spPr>
          <a:xfrm>
            <a:off x="2145952" y="3289025"/>
            <a:ext cx="3423175" cy="1361263"/>
          </a:xfrm>
          <a:prstGeom prst="rect">
            <a:avLst/>
          </a:prstGeom>
        </p:spPr>
      </p:pic>
      <p:pic>
        <p:nvPicPr>
          <p:cNvPr id="20" name="图片 9" descr="" title="">
            <a:extLst>
              <a:ext uri="{FF2B5EF4-FFF2-40B4-BE49-F238E27FC236}">
                <a16:creationId xmlns:a16="http://schemas.microsoft.com/office/drawing/2014/main" id="{FADD3DAC-221C-6240-B885-EAE090835E94}"/>
              </a:ext>
            </a:extLst>
          </p:cNvPr>
          <p:cNvPicPr>
            <a:picLocks noChangeAspect="1"/>
          </p:cNvPicPr>
          <p:nvPr/>
        </p:nvPicPr>
        <p:blipFill>
          <a:blip r:embed="rId4"/>
          <a:stretch>
            <a:fillRect/>
          </a:stretch>
        </p:blipFill>
        <p:spPr>
          <a:xfrm>
            <a:off x="5746307" y="3289027"/>
            <a:ext cx="2239417" cy="1361261"/>
          </a:xfrm>
          <a:prstGeom prst="rect">
            <a:avLst/>
          </a:prstGeom>
        </p:spPr>
      </p:pic>
      <p:pic>
        <p:nvPicPr>
          <p:cNvPr id="21" name="图片 12" descr="" title="">
            <a:extLst>
              <a:ext uri="{FF2B5EF4-FFF2-40B4-BE49-F238E27FC236}">
                <a16:creationId xmlns:a16="http://schemas.microsoft.com/office/drawing/2014/main" id="{3E85D7FE-18EC-6D66-2C1B-913BB5283571}"/>
              </a:ext>
            </a:extLst>
          </p:cNvPr>
          <p:cNvPicPr>
            <a:picLocks noChangeAspect="1"/>
          </p:cNvPicPr>
          <p:nvPr/>
        </p:nvPicPr>
        <p:blipFill>
          <a:blip r:embed="rId5"/>
          <a:stretch>
            <a:fillRect/>
          </a:stretch>
        </p:blipFill>
        <p:spPr>
          <a:xfrm>
            <a:off x="3685891" y="4792735"/>
            <a:ext cx="1992602" cy="1253168"/>
          </a:xfrm>
          <a:prstGeom prst="rect">
            <a:avLst/>
          </a:prstGeom>
        </p:spPr>
      </p:pic>
      <p:pic>
        <p:nvPicPr>
          <p:cNvPr id="22" name="图片 14" descr="" title="">
            <a:extLst>
              <a:ext uri="{FF2B5EF4-FFF2-40B4-BE49-F238E27FC236}">
                <a16:creationId xmlns:a16="http://schemas.microsoft.com/office/drawing/2014/main" id="{9CA77228-F479-96ED-2F91-858A94333358}"/>
              </a:ext>
            </a:extLst>
          </p:cNvPr>
          <p:cNvPicPr>
            <a:picLocks noChangeAspect="1"/>
          </p:cNvPicPr>
          <p:nvPr/>
        </p:nvPicPr>
        <p:blipFill rotWithShape="1">
          <a:blip r:embed="rId6"/>
          <a:srcRect t="7127" b="21233"/>
          <a:stretch/>
        </p:blipFill>
        <p:spPr>
          <a:xfrm>
            <a:off x="5909097" y="4784884"/>
            <a:ext cx="2447501" cy="1254813"/>
          </a:xfrm>
          <a:prstGeom prst="rect">
            <a:avLst/>
          </a:prstGeom>
        </p:spPr>
      </p:pic>
      <p:pic>
        <p:nvPicPr>
          <p:cNvPr id="23" name="图片 16" descr="" title="">
            <a:extLst>
              <a:ext uri="{FF2B5EF4-FFF2-40B4-BE49-F238E27FC236}">
                <a16:creationId xmlns:a16="http://schemas.microsoft.com/office/drawing/2014/main" id="{BFF6C8A1-94B1-BE8E-B1C0-34D1B4FF9AC8}"/>
              </a:ext>
            </a:extLst>
          </p:cNvPr>
          <p:cNvPicPr>
            <a:picLocks noChangeAspect="1"/>
          </p:cNvPicPr>
          <p:nvPr/>
        </p:nvPicPr>
        <p:blipFill>
          <a:blip r:embed="rId7"/>
          <a:stretch>
            <a:fillRect/>
          </a:stretch>
        </p:blipFill>
        <p:spPr>
          <a:xfrm>
            <a:off x="8191809" y="3286909"/>
            <a:ext cx="1807324" cy="1361261"/>
          </a:xfrm>
          <a:prstGeom prst="rect">
            <a:avLst/>
          </a:prstGeom>
        </p:spPr>
      </p:pic>
      <p:sp>
        <p:nvSpPr>
          <p:cNvPr id="12" name="文本框 11" descr="" title="">
            <a:extLst>
              <a:ext uri="{FF2B5EF4-FFF2-40B4-BE49-F238E27FC236}">
                <a16:creationId xmlns:a16="http://schemas.microsoft.com/office/drawing/2014/main" id="{E2FEE2F0-FE77-4671-7E85-68B47CCA4025}"/>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956840"/>
      </p:ext>
    </p:extLst>
  </p:cSld>
  <p:clrMapOvr>
    <a:masterClrMapping/>
  </p:clrMapOvr>
</p:sld>
</file>

<file path=ppt/slides/slide3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5" name="组合 14" descr="" title="">
            <a:extLst>
              <a:ext uri="{FF2B5EF4-FFF2-40B4-BE49-F238E27FC236}">
                <a16:creationId xmlns:a16="http://schemas.microsoft.com/office/drawing/2014/main" id="{8D05BEAF-3888-0516-20CB-DF4128F68A04}"/>
              </a:ext>
            </a:extLst>
          </p:cNvPr>
          <p:cNvGrpSpPr/>
          <p:nvPr/>
        </p:nvGrpSpPr>
        <p:grpSpPr>
          <a:xfrm>
            <a:off x="0" y="2257032"/>
            <a:ext cx="12192000" cy="2376000"/>
            <a:chOff x="-2" y="3969717"/>
            <a:chExt cx="12192000" cy="2376000"/>
          </a:xfrm>
        </p:grpSpPr>
        <p:sp>
          <p:nvSpPr>
            <p:cNvPr id="6" name="矩形 5" descr="" title="">
              <a:extLst>
                <a:ext uri="{FF2B5EF4-FFF2-40B4-BE49-F238E27FC236}">
                  <a16:creationId xmlns:a16="http://schemas.microsoft.com/office/drawing/2014/main" id="{15D0A438-5EE0-3000-DE6C-5A260A7BE1D2}"/>
                </a:ext>
              </a:extLst>
            </p:cNvPr>
            <p:cNvSpPr/>
            <p:nvPr/>
          </p:nvSpPr>
          <p:spPr>
            <a:xfrm>
              <a:off x="-2" y="3969717"/>
              <a:ext cx="12192000" cy="2376000"/>
            </a:xfrm>
            <a:prstGeom prst="rect">
              <a:avLst/>
            </a:prstGeom>
            <a:solidFill>
              <a:srgbClr val="3E4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descr="" title="">
              <a:extLst>
                <a:ext uri="{FF2B5EF4-FFF2-40B4-BE49-F238E27FC236}">
                  <a16:creationId xmlns:a16="http://schemas.microsoft.com/office/drawing/2014/main" id="{8D0E1FE5-35B1-3617-30E1-883DC08BB957}"/>
                </a:ext>
              </a:extLst>
            </p:cNvPr>
            <p:cNvSpPr txBox="1"/>
            <p:nvPr/>
          </p:nvSpPr>
          <p:spPr>
            <a:xfrm>
              <a:off x="1676598" y="5179764"/>
              <a:ext cx="9194600" cy="584775"/>
            </a:xfrm>
            <a:prstGeom prst="rect">
              <a:avLst/>
            </a:prstGeom>
            <a:noFill/>
          </p:spPr>
          <p:txBody>
            <a:bodyPr wrap="square" rtlCol="0">
              <a:spAutoFit/>
            </a:bodyPr>
            <a:lstStyle/>
            <a:p>
              <a:r>
                <a:rPr lang="en-US" altLang="zh-CN" sz="3200" dirty="0">
                  <a:solidFill>
                    <a:schemeClr val="bg1"/>
                  </a:solidFill>
                  <a:latin typeface="Calibri" panose="020F0502020204030204" pitchFamily="34" charset="0"/>
                  <a:ea typeface="Noto Serif JP" panose="02020700000000000000" pitchFamily="18" charset="-122"/>
                  <a:cs typeface="Calibri" panose="020F0502020204030204" pitchFamily="34" charset="0"/>
                </a:rPr>
                <a:t>Conclusion &amp; Requests</a:t>
              </a:r>
            </a:p>
          </p:txBody>
        </p:sp>
        <p:sp>
          <p:nvSpPr>
            <p:cNvPr id="5" name="文本框 4" descr="" title="">
              <a:extLst>
                <a:ext uri="{FF2B5EF4-FFF2-40B4-BE49-F238E27FC236}">
                  <a16:creationId xmlns:a16="http://schemas.microsoft.com/office/drawing/2014/main" id="{CD01D996-E005-681F-1469-B9D0C67D7952}"/>
                </a:ext>
              </a:extLst>
            </p:cNvPr>
            <p:cNvSpPr txBox="1"/>
            <p:nvPr/>
          </p:nvSpPr>
          <p:spPr>
            <a:xfrm>
              <a:off x="1676598" y="4071316"/>
              <a:ext cx="8280000" cy="923330"/>
            </a:xfrm>
            <a:prstGeom prst="rect">
              <a:avLst/>
            </a:prstGeom>
            <a:noFill/>
          </p:spPr>
          <p:txBody>
            <a:bodyPr wrap="square" rtlCol="0">
              <a:spAutoFit/>
            </a:bodyPr>
            <a:lstStyle/>
            <a:p>
              <a:r>
                <a:rPr lang="en-US" altLang="zh-CN" sz="5400"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V</a:t>
              </a:r>
              <a:endParaRPr lang="zh-CN" altLang="en-US" sz="5400" dirty="0">
                <a:solidFill>
                  <a:schemeClr val="bg1"/>
                </a:solidFill>
                <a:latin typeface="Calibri" panose="020F0502020204030204" pitchFamily="34" charset="0"/>
                <a:ea typeface="Noto Serif JP" panose="02020700000000000000" pitchFamily="18" charset="-122"/>
                <a:cs typeface="Calibri" panose="020F0502020204030204" pitchFamily="34" charset="0"/>
              </a:endParaRPr>
            </a:p>
          </p:txBody>
        </p:sp>
      </p:grpSp>
      <p:cxnSp>
        <p:nvCxnSpPr>
          <p:cNvPr id="18" name="直接连接符 17" descr="" title="">
            <a:extLst>
              <a:ext uri="{FF2B5EF4-FFF2-40B4-BE49-F238E27FC236}">
                <a16:creationId xmlns:a16="http://schemas.microsoft.com/office/drawing/2014/main" id="{784A27B0-4843-B8A9-B2C3-401886293C84}"/>
              </a:ext>
            </a:extLst>
          </p:cNvPr>
          <p:cNvCxnSpPr>
            <a:cxnSpLocks/>
          </p:cNvCxnSpPr>
          <p:nvPr/>
        </p:nvCxnSpPr>
        <p:spPr>
          <a:xfrm>
            <a:off x="1262074" y="3281961"/>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灯片编号占位符 1" descr="" title="">
            <a:extLst>
              <a:ext uri="{FF2B5EF4-FFF2-40B4-BE49-F238E27FC236}">
                <a16:creationId xmlns:a16="http://schemas.microsoft.com/office/drawing/2014/main" id="{2F6C7DED-9482-5918-E150-A8215C3A47FF}"/>
              </a:ext>
            </a:extLst>
          </p:cNvPr>
          <p:cNvSpPr>
            <a:spLocks noGrp="1"/>
          </p:cNvSpPr>
          <p:nvPr>
            <p:ph type="sldNum" sz="quarter" idx="12"/>
          </p:nvPr>
        </p:nvSpPr>
        <p:spPr/>
        <p:txBody>
          <a:bodyPr/>
          <a:lstStyle/>
          <a:p>
            <a:fld id="{9B618960-8005-486C-9A75-10CB2AAC16F9}" type="slidenum">
              <a:rPr lang="en-US" smtClean="0"/>
              <a:t>39</a:t>
            </a:fld>
            <a:endParaRPr lang="en-US"/>
          </a:p>
        </p:txBody>
      </p:sp>
      <p:sp>
        <p:nvSpPr>
          <p:cNvPr id="3" name="文本框 2" descr="" title="">
            <a:extLst>
              <a:ext uri="{FF2B5EF4-FFF2-40B4-BE49-F238E27FC236}">
                <a16:creationId xmlns:a16="http://schemas.microsoft.com/office/drawing/2014/main" id="{5892C620-600F-C227-AFF6-2F28BCD86842}"/>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814715"/>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5" name="组合 14" descr="" title="">
            <a:extLst>
              <a:ext uri="{FF2B5EF4-FFF2-40B4-BE49-F238E27FC236}">
                <a16:creationId xmlns:a16="http://schemas.microsoft.com/office/drawing/2014/main" id="{8D05BEAF-3888-0516-20CB-DF4128F68A04}"/>
              </a:ext>
            </a:extLst>
          </p:cNvPr>
          <p:cNvGrpSpPr/>
          <p:nvPr/>
        </p:nvGrpSpPr>
        <p:grpSpPr>
          <a:xfrm>
            <a:off x="0" y="2257033"/>
            <a:ext cx="12192000" cy="2374928"/>
            <a:chOff x="-2" y="3969718"/>
            <a:chExt cx="12192000" cy="2374928"/>
          </a:xfrm>
        </p:grpSpPr>
        <p:sp>
          <p:nvSpPr>
            <p:cNvPr id="6" name="矩形 5" descr="" title="">
              <a:extLst>
                <a:ext uri="{FF2B5EF4-FFF2-40B4-BE49-F238E27FC236}">
                  <a16:creationId xmlns:a16="http://schemas.microsoft.com/office/drawing/2014/main" id="{15D0A438-5EE0-3000-DE6C-5A260A7BE1D2}"/>
                </a:ext>
              </a:extLst>
            </p:cNvPr>
            <p:cNvSpPr/>
            <p:nvPr/>
          </p:nvSpPr>
          <p:spPr>
            <a:xfrm>
              <a:off x="-2" y="3969718"/>
              <a:ext cx="12192000" cy="2374928"/>
            </a:xfrm>
            <a:prstGeom prst="rect">
              <a:avLst/>
            </a:prstGeom>
            <a:solidFill>
              <a:srgbClr val="3E4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descr="" title="">
              <a:extLst>
                <a:ext uri="{FF2B5EF4-FFF2-40B4-BE49-F238E27FC236}">
                  <a16:creationId xmlns:a16="http://schemas.microsoft.com/office/drawing/2014/main" id="{8D0E1FE5-35B1-3617-30E1-883DC08BB957}"/>
                </a:ext>
              </a:extLst>
            </p:cNvPr>
            <p:cNvSpPr txBox="1"/>
            <p:nvPr/>
          </p:nvSpPr>
          <p:spPr>
            <a:xfrm>
              <a:off x="1651197" y="5185555"/>
              <a:ext cx="8973927" cy="584775"/>
            </a:xfrm>
            <a:prstGeom prst="rect">
              <a:avLst/>
            </a:prstGeom>
            <a:noFill/>
          </p:spPr>
          <p:txBody>
            <a:bodyPr wrap="square" rtlCol="0">
              <a:spAutoFit/>
            </a:bodyPr>
            <a:lstStyle/>
            <a:p>
              <a:r>
                <a:rPr lang="en-US" altLang="zh-CN" sz="3200"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Particular Nature of Measures &amp; Transition Review</a:t>
              </a:r>
              <a:endParaRPr lang="zh-CN" altLang="en-US" sz="3200" dirty="0">
                <a:solidFill>
                  <a:schemeClr val="bg1"/>
                </a:solidFill>
                <a:latin typeface="Calibri" panose="020F0502020204030204" pitchFamily="34" charset="0"/>
                <a:ea typeface="Noto Serif JP" panose="02020700000000000000" pitchFamily="18" charset="-122"/>
                <a:cs typeface="Calibri" panose="020F0502020204030204" pitchFamily="34" charset="0"/>
              </a:endParaRPr>
            </a:p>
          </p:txBody>
        </p:sp>
        <p:sp>
          <p:nvSpPr>
            <p:cNvPr id="5" name="文本框 4" descr="" title="">
              <a:extLst>
                <a:ext uri="{FF2B5EF4-FFF2-40B4-BE49-F238E27FC236}">
                  <a16:creationId xmlns:a16="http://schemas.microsoft.com/office/drawing/2014/main" id="{CD01D996-E005-681F-1469-B9D0C67D7952}"/>
                </a:ext>
              </a:extLst>
            </p:cNvPr>
            <p:cNvSpPr txBox="1"/>
            <p:nvPr/>
          </p:nvSpPr>
          <p:spPr>
            <a:xfrm>
              <a:off x="1651198" y="4071316"/>
              <a:ext cx="8280000" cy="923330"/>
            </a:xfrm>
            <a:prstGeom prst="rect">
              <a:avLst/>
            </a:prstGeom>
            <a:noFill/>
          </p:spPr>
          <p:txBody>
            <a:bodyPr wrap="square" rtlCol="0">
              <a:spAutoFit/>
            </a:bodyPr>
            <a:lstStyle/>
            <a:p>
              <a:r>
                <a:rPr lang="en-US" altLang="zh-CN" sz="5400"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a:t>
              </a:r>
              <a:endParaRPr lang="zh-CN" altLang="en-US" sz="5400" dirty="0">
                <a:solidFill>
                  <a:schemeClr val="bg1"/>
                </a:solidFill>
                <a:latin typeface="Calibri" panose="020F0502020204030204" pitchFamily="34" charset="0"/>
                <a:ea typeface="Noto Serif JP" panose="02020700000000000000" pitchFamily="18" charset="-122"/>
                <a:cs typeface="Calibri" panose="020F0502020204030204" pitchFamily="34" charset="0"/>
              </a:endParaRPr>
            </a:p>
          </p:txBody>
        </p:sp>
      </p:grpSp>
      <p:cxnSp>
        <p:nvCxnSpPr>
          <p:cNvPr id="18" name="直接连接符 17" descr="" title="">
            <a:extLst>
              <a:ext uri="{FF2B5EF4-FFF2-40B4-BE49-F238E27FC236}">
                <a16:creationId xmlns:a16="http://schemas.microsoft.com/office/drawing/2014/main" id="{784A27B0-4843-B8A9-B2C3-401886293C84}"/>
              </a:ext>
            </a:extLst>
          </p:cNvPr>
          <p:cNvCxnSpPr>
            <a:cxnSpLocks/>
          </p:cNvCxnSpPr>
          <p:nvPr/>
        </p:nvCxnSpPr>
        <p:spPr>
          <a:xfrm>
            <a:off x="1262074" y="3244383"/>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灯片编号占位符 1" descr="" title="">
            <a:extLst>
              <a:ext uri="{FF2B5EF4-FFF2-40B4-BE49-F238E27FC236}">
                <a16:creationId xmlns:a16="http://schemas.microsoft.com/office/drawing/2014/main" id="{32867513-A537-3A39-05ED-FAA12CAAE7B2}"/>
              </a:ext>
            </a:extLst>
          </p:cNvPr>
          <p:cNvSpPr>
            <a:spLocks noGrp="1"/>
          </p:cNvSpPr>
          <p:nvPr>
            <p:ph type="sldNum" sz="quarter" idx="12"/>
          </p:nvPr>
        </p:nvSpPr>
        <p:spPr/>
        <p:txBody>
          <a:bodyPr/>
          <a:lstStyle/>
          <a:p>
            <a:fld id="{9B618960-8005-486C-9A75-10CB2AAC16F9}" type="slidenum">
              <a:rPr lang="en-US" smtClean="0"/>
              <a:t>4</a:t>
            </a:fld>
            <a:endParaRPr lang="en-US"/>
          </a:p>
        </p:txBody>
      </p:sp>
      <p:sp>
        <p:nvSpPr>
          <p:cNvPr id="3" name="文本框 2" descr="" title="">
            <a:extLst>
              <a:ext uri="{FF2B5EF4-FFF2-40B4-BE49-F238E27FC236}">
                <a16:creationId xmlns:a16="http://schemas.microsoft.com/office/drawing/2014/main" id="{A87DC66A-E6B4-1AA0-41AF-0A377490FE1B}"/>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891373"/>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Conclusion &amp; Request</a:t>
            </a: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40</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901"/>
              <a:ext cx="6373932" cy="472232"/>
              <a:chOff x="2909033" y="2071459"/>
              <a:chExt cx="6373932" cy="475981"/>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9"/>
                <a:ext cx="6373932" cy="4759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5"/>
                <a:ext cx="6373932" cy="372264"/>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Conclusion &amp; Request</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11" name="文本框 10" descr="" title="">
            <a:extLst>
              <a:ext uri="{FF2B5EF4-FFF2-40B4-BE49-F238E27FC236}">
                <a16:creationId xmlns:a16="http://schemas.microsoft.com/office/drawing/2014/main" id="{26448C08-ACB8-CBEC-BAC3-010EB0E39B07}"/>
              </a:ext>
            </a:extLst>
          </p:cNvPr>
          <p:cNvSpPr txBox="1"/>
          <p:nvPr/>
        </p:nvSpPr>
        <p:spPr>
          <a:xfrm>
            <a:off x="1920496" y="2751606"/>
            <a:ext cx="3880552" cy="2833724"/>
          </a:xfrm>
          <a:prstGeom prst="rect">
            <a:avLst/>
          </a:prstGeom>
          <a:noFill/>
        </p:spPr>
        <p:txBody>
          <a:bodyPr wrap="square" rtlCol="0">
            <a:spAutoFit/>
          </a:bodyPr>
          <a:lstStyle/>
          <a:p>
            <a:pPr algn="just">
              <a:lnSpc>
                <a:spcPct val="150000"/>
              </a:lnSpc>
            </a:pPr>
            <a:r>
              <a:rPr lang="en-US" altLang="zh-CN" sz="1200" b="1" dirty="0">
                <a:solidFill>
                  <a:schemeClr val="accent2"/>
                </a:solidFill>
              </a:rPr>
              <a:t>Summary of Arguments:</a:t>
            </a:r>
          </a:p>
          <a:p>
            <a:pPr marL="285750" indent="-285750" algn="just">
              <a:lnSpc>
                <a:spcPct val="150000"/>
              </a:lnSpc>
              <a:buFont typeface="Arial" panose="020B0604020202020204" pitchFamily="34" charset="0"/>
              <a:buChar char="•"/>
            </a:pPr>
            <a:r>
              <a:rPr lang="en-US" altLang="zh-CN" sz="1200" dirty="0"/>
              <a:t>The current AD measures and transition reviews remain doubtful on legality.</a:t>
            </a:r>
          </a:p>
          <a:p>
            <a:pPr marL="285750" indent="-285750" algn="just">
              <a:lnSpc>
                <a:spcPct val="150000"/>
              </a:lnSpc>
              <a:buFont typeface="Arial" panose="020B0604020202020204" pitchFamily="34" charset="0"/>
              <a:buChar char="•"/>
            </a:pPr>
            <a:r>
              <a:rPr lang="en-US" altLang="zh-CN" sz="1200" dirty="0"/>
              <a:t>Despite the existing measures on Chinese ceramic tiles, the decrease of Chinese imports to the UK and the prospective reduction in production in China indicated that termination of the current measures unlikely leads to the recurrence of dumping. </a:t>
            </a:r>
          </a:p>
          <a:p>
            <a:pPr marL="285750" indent="-285750" algn="just">
              <a:lnSpc>
                <a:spcPct val="150000"/>
              </a:lnSpc>
              <a:buFont typeface="Arial" panose="020B0604020202020204" pitchFamily="34" charset="0"/>
              <a:buChar char="•"/>
            </a:pPr>
            <a:r>
              <a:rPr lang="en-US" altLang="zh-CN" sz="1200" dirty="0"/>
              <a:t>Continuing the measures would not be in the UK’s broader economic interests.</a:t>
            </a:r>
            <a:endParaRPr lang="zh-CN" altLang="en-US" sz="1200" dirty="0"/>
          </a:p>
        </p:txBody>
      </p:sp>
      <p:cxnSp>
        <p:nvCxnSpPr>
          <p:cNvPr id="13" name="直接连接符 12" descr="" title="">
            <a:extLst>
              <a:ext uri="{FF2B5EF4-FFF2-40B4-BE49-F238E27FC236}">
                <a16:creationId xmlns:a16="http://schemas.microsoft.com/office/drawing/2014/main" id="{9BD96071-635F-28E1-2DCA-5CBB6EC156D7}"/>
              </a:ext>
            </a:extLst>
          </p:cNvPr>
          <p:cNvCxnSpPr>
            <a:cxnSpLocks/>
          </p:cNvCxnSpPr>
          <p:nvPr/>
        </p:nvCxnSpPr>
        <p:spPr>
          <a:xfrm>
            <a:off x="6096000" y="3048660"/>
            <a:ext cx="0" cy="2604512"/>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文本框 15" descr="" title="">
            <a:extLst>
              <a:ext uri="{FF2B5EF4-FFF2-40B4-BE49-F238E27FC236}">
                <a16:creationId xmlns:a16="http://schemas.microsoft.com/office/drawing/2014/main" id="{43014938-5E99-AE61-2628-58E1F74FEB3D}"/>
              </a:ext>
            </a:extLst>
          </p:cNvPr>
          <p:cNvSpPr txBox="1"/>
          <p:nvPr/>
        </p:nvSpPr>
        <p:spPr>
          <a:xfrm>
            <a:off x="6628577" y="2868181"/>
            <a:ext cx="3406586" cy="2279727"/>
          </a:xfrm>
          <a:prstGeom prst="rect">
            <a:avLst/>
          </a:prstGeom>
          <a:noFill/>
        </p:spPr>
        <p:txBody>
          <a:bodyPr wrap="square" rtlCol="0">
            <a:spAutoFit/>
          </a:bodyPr>
          <a:lstStyle/>
          <a:p>
            <a:pPr algn="just">
              <a:lnSpc>
                <a:spcPct val="150000"/>
              </a:lnSpc>
            </a:pPr>
            <a:r>
              <a:rPr lang="en-US" altLang="zh-CN" sz="1200" b="1" dirty="0">
                <a:solidFill>
                  <a:schemeClr val="accent2"/>
                </a:solidFill>
              </a:rPr>
              <a:t>Conclusion &amp; Request: </a:t>
            </a:r>
          </a:p>
          <a:p>
            <a:pPr marL="285750" indent="-285750" algn="just">
              <a:lnSpc>
                <a:spcPct val="150000"/>
              </a:lnSpc>
              <a:buFont typeface="Arial" panose="020B0604020202020204" pitchFamily="34" charset="0"/>
              <a:buChar char="•"/>
            </a:pPr>
            <a:r>
              <a:rPr lang="en-US" altLang="zh-CN" sz="1200" dirty="0"/>
              <a:t>To restore legality and redress the situation, the current AD measures imposed by the EU should be abandoned or replaced with a fact-based investigation made by TRA.</a:t>
            </a:r>
          </a:p>
          <a:p>
            <a:pPr marL="285750" indent="-285750" algn="just">
              <a:lnSpc>
                <a:spcPct val="150000"/>
              </a:lnSpc>
              <a:buFont typeface="Arial" panose="020B0604020202020204" pitchFamily="34" charset="0"/>
              <a:buChar char="•"/>
            </a:pPr>
            <a:r>
              <a:rPr lang="en-US" altLang="zh-CN" sz="1200" dirty="0"/>
              <a:t>The termination of the current review is warranted also because of the economic interest of the UK. </a:t>
            </a:r>
          </a:p>
        </p:txBody>
      </p:sp>
      <p:sp>
        <p:nvSpPr>
          <p:cNvPr id="10" name="文本框 9" descr="" title="">
            <a:extLst>
              <a:ext uri="{FF2B5EF4-FFF2-40B4-BE49-F238E27FC236}">
                <a16:creationId xmlns:a16="http://schemas.microsoft.com/office/drawing/2014/main" id="{8067655B-1769-2D42-8A3A-0D7CEE3E86E5}"/>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976640"/>
      </p:ext>
    </p:extLst>
  </p:cSld>
  <p:clrMapOvr>
    <a:masterClrMapping/>
  </p:clrMapOvr>
</p:sld>
</file>

<file path=ppt/slides/slide4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5" name="组合 14" descr="" title="">
            <a:extLst>
              <a:ext uri="{FF2B5EF4-FFF2-40B4-BE49-F238E27FC236}">
                <a16:creationId xmlns:a16="http://schemas.microsoft.com/office/drawing/2014/main" id="{8D05BEAF-3888-0516-20CB-DF4128F68A04}"/>
              </a:ext>
            </a:extLst>
          </p:cNvPr>
          <p:cNvGrpSpPr/>
          <p:nvPr/>
        </p:nvGrpSpPr>
        <p:grpSpPr>
          <a:xfrm>
            <a:off x="0" y="2257032"/>
            <a:ext cx="12192000" cy="2376000"/>
            <a:chOff x="-2" y="3969717"/>
            <a:chExt cx="12192000" cy="2376000"/>
          </a:xfrm>
        </p:grpSpPr>
        <p:sp>
          <p:nvSpPr>
            <p:cNvPr id="6" name="矩形 5" descr="" title="">
              <a:extLst>
                <a:ext uri="{FF2B5EF4-FFF2-40B4-BE49-F238E27FC236}">
                  <a16:creationId xmlns:a16="http://schemas.microsoft.com/office/drawing/2014/main" id="{15D0A438-5EE0-3000-DE6C-5A260A7BE1D2}"/>
                </a:ext>
              </a:extLst>
            </p:cNvPr>
            <p:cNvSpPr/>
            <p:nvPr/>
          </p:nvSpPr>
          <p:spPr>
            <a:xfrm>
              <a:off x="-2" y="3969717"/>
              <a:ext cx="12192000" cy="2376000"/>
            </a:xfrm>
            <a:prstGeom prst="rect">
              <a:avLst/>
            </a:prstGeom>
            <a:solidFill>
              <a:srgbClr val="3E4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CD01D996-E005-681F-1469-B9D0C67D7952}"/>
                </a:ext>
              </a:extLst>
            </p:cNvPr>
            <p:cNvSpPr txBox="1"/>
            <p:nvPr/>
          </p:nvSpPr>
          <p:spPr>
            <a:xfrm>
              <a:off x="1676598" y="4471366"/>
              <a:ext cx="8280000" cy="923330"/>
            </a:xfrm>
            <a:prstGeom prst="rect">
              <a:avLst/>
            </a:prstGeom>
            <a:noFill/>
          </p:spPr>
          <p:txBody>
            <a:bodyPr wrap="square" rtlCol="0">
              <a:spAutoFit/>
            </a:bodyPr>
            <a:lstStyle/>
            <a:p>
              <a:r>
                <a:rPr lang="en-US" altLang="zh-CN" sz="5400" dirty="0">
                  <a:solidFill>
                    <a:schemeClr val="bg1"/>
                  </a:solidFill>
                  <a:latin typeface="Calibri" panose="020F0502020204030204" pitchFamily="34" charset="0"/>
                  <a:ea typeface="Noto Serif JP" panose="02020700000000000000" pitchFamily="18" charset="-122"/>
                  <a:cs typeface="Calibri" panose="020F0502020204030204" pitchFamily="34" charset="0"/>
                </a:rPr>
                <a:t>Thank You!</a:t>
              </a:r>
              <a:endParaRPr lang="zh-CN" altLang="en-US" sz="5400" dirty="0">
                <a:solidFill>
                  <a:schemeClr val="bg1"/>
                </a:solidFill>
                <a:latin typeface="Calibri" panose="020F0502020204030204" pitchFamily="34" charset="0"/>
                <a:ea typeface="Noto Serif JP" panose="02020700000000000000" pitchFamily="18" charset="-122"/>
                <a:cs typeface="Calibri" panose="020F0502020204030204" pitchFamily="34" charset="0"/>
              </a:endParaRPr>
            </a:p>
          </p:txBody>
        </p:sp>
      </p:grpSp>
      <p:cxnSp>
        <p:nvCxnSpPr>
          <p:cNvPr id="18" name="直接连接符 17" descr="" title="">
            <a:extLst>
              <a:ext uri="{FF2B5EF4-FFF2-40B4-BE49-F238E27FC236}">
                <a16:creationId xmlns:a16="http://schemas.microsoft.com/office/drawing/2014/main" id="{784A27B0-4843-B8A9-B2C3-401886293C84}"/>
              </a:ext>
            </a:extLst>
          </p:cNvPr>
          <p:cNvCxnSpPr>
            <a:cxnSpLocks/>
          </p:cNvCxnSpPr>
          <p:nvPr/>
        </p:nvCxnSpPr>
        <p:spPr>
          <a:xfrm>
            <a:off x="1262074" y="3748686"/>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灯片编号占位符 1" descr="" title="">
            <a:extLst>
              <a:ext uri="{FF2B5EF4-FFF2-40B4-BE49-F238E27FC236}">
                <a16:creationId xmlns:a16="http://schemas.microsoft.com/office/drawing/2014/main" id="{2F6C7DED-9482-5918-E150-A8215C3A47FF}"/>
              </a:ext>
            </a:extLst>
          </p:cNvPr>
          <p:cNvSpPr>
            <a:spLocks noGrp="1"/>
          </p:cNvSpPr>
          <p:nvPr>
            <p:ph type="sldNum" sz="quarter" idx="12"/>
          </p:nvPr>
        </p:nvSpPr>
        <p:spPr/>
        <p:txBody>
          <a:bodyPr/>
          <a:lstStyle/>
          <a:p>
            <a:fld id="{9B618960-8005-486C-9A75-10CB2AAC16F9}" type="slidenum">
              <a:rPr lang="en-US" smtClean="0"/>
              <a:t>41</a:t>
            </a:fld>
            <a:endParaRPr lang="en-US"/>
          </a:p>
        </p:txBody>
      </p:sp>
      <p:sp>
        <p:nvSpPr>
          <p:cNvPr id="3" name="文本框 2" descr="" title="">
            <a:extLst>
              <a:ext uri="{FF2B5EF4-FFF2-40B4-BE49-F238E27FC236}">
                <a16:creationId xmlns:a16="http://schemas.microsoft.com/office/drawing/2014/main" id="{F390E3D1-F096-C3BB-AC22-757BA22BB151}"/>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062765"/>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6" name="组合 15" descr="" title="">
            <a:extLst>
              <a:ext uri="{FF2B5EF4-FFF2-40B4-BE49-F238E27FC236}">
                <a16:creationId xmlns:a16="http://schemas.microsoft.com/office/drawing/2014/main" id="{378001F6-84F5-1D9E-C0B7-2D66812B72B7}"/>
              </a:ext>
            </a:extLst>
          </p:cNvPr>
          <p:cNvGrpSpPr/>
          <p:nvPr/>
        </p:nvGrpSpPr>
        <p:grpSpPr>
          <a:xfrm>
            <a:off x="0" y="1700017"/>
            <a:ext cx="12192000" cy="3762766"/>
            <a:chOff x="0" y="2257033"/>
            <a:chExt cx="12192000" cy="3762766"/>
          </a:xfrm>
        </p:grpSpPr>
        <p:grpSp>
          <p:nvGrpSpPr>
            <p:cNvPr id="9" name="组合 8" descr="" title="">
              <a:extLst>
                <a:ext uri="{FF2B5EF4-FFF2-40B4-BE49-F238E27FC236}">
                  <a16:creationId xmlns:a16="http://schemas.microsoft.com/office/drawing/2014/main" id="{002CF42A-F93A-5BD7-663D-7FE49705B969}"/>
                </a:ext>
              </a:extLst>
            </p:cNvPr>
            <p:cNvGrpSpPr/>
            <p:nvPr/>
          </p:nvGrpSpPr>
          <p:grpSpPr>
            <a:xfrm>
              <a:off x="0" y="2257033"/>
              <a:ext cx="12192000" cy="3762766"/>
              <a:chOff x="-2" y="3969718"/>
              <a:chExt cx="12192000" cy="1830910"/>
            </a:xfrm>
          </p:grpSpPr>
          <p:sp>
            <p:nvSpPr>
              <p:cNvPr id="10" name="矩形 9" descr="" title="">
                <a:extLst>
                  <a:ext uri="{FF2B5EF4-FFF2-40B4-BE49-F238E27FC236}">
                    <a16:creationId xmlns:a16="http://schemas.microsoft.com/office/drawing/2014/main" id="{1C94DD75-6A2D-94E3-E75D-89BFA4C7BBE5}"/>
                  </a:ext>
                </a:extLst>
              </p:cNvPr>
              <p:cNvSpPr/>
              <p:nvPr/>
            </p:nvSpPr>
            <p:spPr>
              <a:xfrm>
                <a:off x="-2" y="3969718"/>
                <a:ext cx="12192000" cy="1830910"/>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 title="">
                <a:extLst>
                  <a:ext uri="{FF2B5EF4-FFF2-40B4-BE49-F238E27FC236}">
                    <a16:creationId xmlns:a16="http://schemas.microsoft.com/office/drawing/2014/main" id="{BA160D9A-4230-8EC0-9B11-1512168FD566}"/>
                  </a:ext>
                </a:extLst>
              </p:cNvPr>
              <p:cNvSpPr txBox="1"/>
              <p:nvPr/>
            </p:nvSpPr>
            <p:spPr>
              <a:xfrm>
                <a:off x="1182785" y="5052395"/>
                <a:ext cx="9826425" cy="614015"/>
              </a:xfrm>
              <a:prstGeom prst="rect">
                <a:avLst/>
              </a:prstGeom>
              <a:noFill/>
            </p:spPr>
            <p:txBody>
              <a:bodyPr wrap="square" rtlCol="0">
                <a:spAutoFit/>
              </a:bodyPr>
              <a:lstStyle/>
              <a:p>
                <a:pPr marL="742950" indent="-742950">
                  <a:buAutoNum type="arabicPeriod"/>
                </a:pPr>
                <a:r>
                  <a:rPr lang="en-US" altLang="zh-CN" sz="2800" b="1" dirty="0">
                    <a:solidFill>
                      <a:schemeClr val="accent5">
                        <a:lumMod val="75000"/>
                      </a:schemeClr>
                    </a:solidFill>
                    <a:latin typeface="Calibri" panose="020F0502020204030204" pitchFamily="34" charset="0"/>
                    <a:ea typeface="Noto Serif JP" panose="02020700000000000000" pitchFamily="18" charset="-122"/>
                    <a:cs typeface="Calibri" panose="020F0502020204030204" pitchFamily="34" charset="0"/>
                  </a:rPr>
                  <a:t>Brief Review of Proceeding Histories</a:t>
                </a:r>
              </a:p>
              <a:p>
                <a:pPr marL="742950" indent="-742950">
                  <a:buAutoNum type="arabicPeriod"/>
                </a:pPr>
                <a:r>
                  <a:rPr lang="en-US" altLang="zh-CN" sz="24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Nature of AD Measures Succession</a:t>
                </a:r>
              </a:p>
              <a:p>
                <a:pPr marL="742950" indent="-742950">
                  <a:buFontTx/>
                  <a:buAutoNum type="arabicPeriod"/>
                </a:pPr>
                <a:r>
                  <a:rPr lang="en-US" altLang="zh-CN" sz="24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Nature of the Transition Review</a:t>
                </a:r>
              </a:p>
            </p:txBody>
          </p:sp>
          <p:sp>
            <p:nvSpPr>
              <p:cNvPr id="12" name="文本框 11" descr="" title="">
                <a:extLst>
                  <a:ext uri="{FF2B5EF4-FFF2-40B4-BE49-F238E27FC236}">
                    <a16:creationId xmlns:a16="http://schemas.microsoft.com/office/drawing/2014/main" id="{601B0EC5-A2A0-B620-3278-F75897BE894B}"/>
                  </a:ext>
                </a:extLst>
              </p:cNvPr>
              <p:cNvSpPr txBox="1"/>
              <p:nvPr/>
            </p:nvSpPr>
            <p:spPr>
              <a:xfrm>
                <a:off x="1182786" y="4256706"/>
                <a:ext cx="9826425" cy="524159"/>
              </a:xfrm>
              <a:prstGeom prst="rect">
                <a:avLst/>
              </a:prstGeom>
              <a:noFill/>
            </p:spPr>
            <p:txBody>
              <a:bodyPr wrap="square" rtlCol="0">
                <a:spAutoFit/>
              </a:bodyPr>
              <a:lstStyle/>
              <a:p>
                <a:r>
                  <a:rPr lang="en-US" altLang="zh-CN" sz="32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 </a:t>
                </a:r>
              </a:p>
              <a:p>
                <a:r>
                  <a:rPr lang="en-US" altLang="zh-CN" sz="32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Particular Nature of Measures &amp; Transition Review</a:t>
                </a:r>
              </a:p>
            </p:txBody>
          </p:sp>
        </p:grpSp>
        <p:cxnSp>
          <p:nvCxnSpPr>
            <p:cNvPr id="13" name="直接连接符 12" descr="" title="">
              <a:extLst>
                <a:ext uri="{FF2B5EF4-FFF2-40B4-BE49-F238E27FC236}">
                  <a16:creationId xmlns:a16="http://schemas.microsoft.com/office/drawing/2014/main" id="{D46A9FF5-1994-8DBD-D9C6-A51AD15B4758}"/>
                </a:ext>
              </a:extLst>
            </p:cNvPr>
            <p:cNvCxnSpPr>
              <a:cxnSpLocks/>
            </p:cNvCxnSpPr>
            <p:nvPr/>
          </p:nvCxnSpPr>
          <p:spPr>
            <a:xfrm>
              <a:off x="1262073" y="4063011"/>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灯片编号占位符 16" descr="" title="">
            <a:extLst>
              <a:ext uri="{FF2B5EF4-FFF2-40B4-BE49-F238E27FC236}">
                <a16:creationId xmlns:a16="http://schemas.microsoft.com/office/drawing/2014/main" id="{A6B29A39-CC0C-79B5-E53E-1852FC4695CF}"/>
              </a:ext>
            </a:extLst>
          </p:cNvPr>
          <p:cNvSpPr>
            <a:spLocks noGrp="1"/>
          </p:cNvSpPr>
          <p:nvPr>
            <p:ph type="sldNum" sz="quarter" idx="12"/>
          </p:nvPr>
        </p:nvSpPr>
        <p:spPr/>
        <p:txBody>
          <a:bodyPr/>
          <a:lstStyle/>
          <a:p>
            <a:fld id="{9B618960-8005-486C-9A75-10CB2AAC16F9}" type="slidenum">
              <a:rPr lang="en-US" smtClean="0"/>
              <a:t>5</a:t>
            </a:fld>
            <a:endParaRPr lang="en-US"/>
          </a:p>
        </p:txBody>
      </p:sp>
      <p:sp>
        <p:nvSpPr>
          <p:cNvPr id="2" name="文本框 1" descr="" title="">
            <a:extLst>
              <a:ext uri="{FF2B5EF4-FFF2-40B4-BE49-F238E27FC236}">
                <a16:creationId xmlns:a16="http://schemas.microsoft.com/office/drawing/2014/main" id="{918F3CDF-3250-BDF6-3C11-96E6D7AC3F2D}"/>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81823"/>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427967" y="1195192"/>
            <a:ext cx="55372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427967" y="558512"/>
            <a:ext cx="589280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Proceeding Histories</a:t>
            </a:r>
            <a:endParaRPr lang="zh-CN" altLang="en-US" sz="3200" dirty="0">
              <a:latin typeface="Abadi" panose="020B0604020202020204" pitchFamily="34" charset="0"/>
              <a:cs typeface="Aharoni" panose="020B0604020202020204" pitchFamily="2" charset="-79"/>
            </a:endParaRPr>
          </a:p>
        </p:txBody>
      </p:sp>
      <p:grpSp>
        <p:nvGrpSpPr>
          <p:cNvPr id="14" name="组合 13" descr="" title="">
            <a:extLst>
              <a:ext uri="{FF2B5EF4-FFF2-40B4-BE49-F238E27FC236}">
                <a16:creationId xmlns:a16="http://schemas.microsoft.com/office/drawing/2014/main" id="{136E0B2F-2642-75F4-271D-89B30CB493AC}"/>
              </a:ext>
            </a:extLst>
          </p:cNvPr>
          <p:cNvGrpSpPr/>
          <p:nvPr/>
        </p:nvGrpSpPr>
        <p:grpSpPr>
          <a:xfrm>
            <a:off x="1471069" y="1410921"/>
            <a:ext cx="9099550" cy="523220"/>
            <a:chOff x="1168400" y="1765012"/>
            <a:chExt cx="9099550" cy="523220"/>
          </a:xfrm>
        </p:grpSpPr>
        <p:sp>
          <p:nvSpPr>
            <p:cNvPr id="11" name="文本框 10" descr="" title="">
              <a:extLst>
                <a:ext uri="{FF2B5EF4-FFF2-40B4-BE49-F238E27FC236}">
                  <a16:creationId xmlns:a16="http://schemas.microsoft.com/office/drawing/2014/main" id="{F56D1948-0AAE-BE5D-8FEE-B4A10AB969DF}"/>
                </a:ext>
              </a:extLst>
            </p:cNvPr>
            <p:cNvSpPr txBox="1"/>
            <p:nvPr/>
          </p:nvSpPr>
          <p:spPr>
            <a:xfrm>
              <a:off x="3854450" y="1765012"/>
              <a:ext cx="6413500" cy="338554"/>
            </a:xfrm>
            <a:prstGeom prst="rect">
              <a:avLst/>
            </a:prstGeom>
            <a:noFill/>
          </p:spPr>
          <p:txBody>
            <a:bodyPr wrap="square" rtlCol="0">
              <a:spAutoFit/>
            </a:bodyPr>
            <a:lstStyle/>
            <a:p>
              <a:r>
                <a:rPr lang="en-US" altLang="zh-CN" sz="1600" dirty="0">
                  <a:latin typeface="Abadi" panose="020B0604020202020204" pitchFamily="34" charset="0"/>
                  <a:cs typeface="Aharoni" panose="020B0604020202020204" pitchFamily="2" charset="-79"/>
                </a:rPr>
                <a:t>Initiation of </a:t>
              </a:r>
              <a:r>
                <a:rPr lang="en-US" altLang="zh-CN" sz="1600" dirty="0">
                  <a:solidFill>
                    <a:schemeClr val="accent2"/>
                  </a:solidFill>
                  <a:latin typeface="Abadi" panose="020B0604020202020204" pitchFamily="34" charset="0"/>
                  <a:cs typeface="Aharoni" panose="020B0604020202020204" pitchFamily="2" charset="-79"/>
                </a:rPr>
                <a:t>EU original investigation – AD560</a:t>
              </a:r>
              <a:r>
                <a:rPr lang="en-US" altLang="zh-CN" sz="1600" dirty="0">
                  <a:latin typeface="Abadi" panose="020B0604020202020204" pitchFamily="34" charset="0"/>
                  <a:cs typeface="Aharoni" panose="020B0604020202020204" pitchFamily="2" charset="-79"/>
                </a:rPr>
                <a:t>.</a:t>
              </a:r>
              <a:endParaRPr lang="zh-CN" altLang="en-US" sz="1600" dirty="0">
                <a:solidFill>
                  <a:schemeClr val="accent2"/>
                </a:solidFill>
                <a:latin typeface="Abadi" panose="020B0604020202020204" pitchFamily="34" charset="0"/>
                <a:cs typeface="Aharoni" panose="020B0604020202020204" pitchFamily="2" charset="-79"/>
              </a:endParaRPr>
            </a:p>
          </p:txBody>
        </p:sp>
        <p:sp>
          <p:nvSpPr>
            <p:cNvPr id="12" name="文本框 11" descr="" title="">
              <a:extLst>
                <a:ext uri="{FF2B5EF4-FFF2-40B4-BE49-F238E27FC236}">
                  <a16:creationId xmlns:a16="http://schemas.microsoft.com/office/drawing/2014/main" id="{BE849869-8569-A070-890E-A7A65616F5D7}"/>
                </a:ext>
              </a:extLst>
            </p:cNvPr>
            <p:cNvSpPr txBox="1"/>
            <p:nvPr/>
          </p:nvSpPr>
          <p:spPr>
            <a:xfrm>
              <a:off x="1168400" y="1765012"/>
              <a:ext cx="2540000" cy="523220"/>
            </a:xfrm>
            <a:prstGeom prst="rect">
              <a:avLst/>
            </a:prstGeom>
            <a:noFill/>
          </p:spPr>
          <p:txBody>
            <a:bodyPr wrap="square" rtlCol="0">
              <a:spAutoFit/>
            </a:bodyPr>
            <a:lstStyle/>
            <a:p>
              <a:r>
                <a:rPr lang="en-US" altLang="zh-CN" sz="1400" dirty="0">
                  <a:solidFill>
                    <a:srgbClr val="1313CF"/>
                  </a:solidFill>
                  <a:latin typeface="Abadi" panose="020B0604020202020204" pitchFamily="34" charset="0"/>
                  <a:cs typeface="Aharoni" panose="020B0604020202020204" pitchFamily="2" charset="-79"/>
                </a:rPr>
                <a:t>19 June </a:t>
              </a:r>
            </a:p>
            <a:p>
              <a:r>
                <a:rPr lang="en-US" altLang="zh-CN" sz="1400" dirty="0">
                  <a:solidFill>
                    <a:srgbClr val="1313CF"/>
                  </a:solidFill>
                  <a:latin typeface="Abadi" panose="020B0604020202020204" pitchFamily="34" charset="0"/>
                  <a:cs typeface="Aharoni" panose="020B0604020202020204" pitchFamily="2" charset="-79"/>
                </a:rPr>
                <a:t>2010</a:t>
              </a:r>
              <a:endParaRPr lang="zh-CN" altLang="en-US" sz="1400" dirty="0">
                <a:solidFill>
                  <a:srgbClr val="1313CF"/>
                </a:solidFill>
                <a:latin typeface="Abadi" panose="020B0604020202020204" pitchFamily="34" charset="0"/>
                <a:cs typeface="Aharoni" panose="020B0604020202020204" pitchFamily="2" charset="-79"/>
              </a:endParaRPr>
            </a:p>
          </p:txBody>
        </p:sp>
      </p:grpSp>
      <p:grpSp>
        <p:nvGrpSpPr>
          <p:cNvPr id="15" name="组合 14" descr="" title="">
            <a:extLst>
              <a:ext uri="{FF2B5EF4-FFF2-40B4-BE49-F238E27FC236}">
                <a16:creationId xmlns:a16="http://schemas.microsoft.com/office/drawing/2014/main" id="{73847D6E-7C02-10EB-B2C9-3ECFE4345E72}"/>
              </a:ext>
            </a:extLst>
          </p:cNvPr>
          <p:cNvGrpSpPr/>
          <p:nvPr/>
        </p:nvGrpSpPr>
        <p:grpSpPr>
          <a:xfrm>
            <a:off x="1471069" y="2121404"/>
            <a:ext cx="9099550" cy="523220"/>
            <a:chOff x="1168400" y="1765012"/>
            <a:chExt cx="9099550" cy="523220"/>
          </a:xfrm>
        </p:grpSpPr>
        <p:sp>
          <p:nvSpPr>
            <p:cNvPr id="16" name="文本框 15" descr="" title="">
              <a:extLst>
                <a:ext uri="{FF2B5EF4-FFF2-40B4-BE49-F238E27FC236}">
                  <a16:creationId xmlns:a16="http://schemas.microsoft.com/office/drawing/2014/main" id="{E89E19E1-66E5-6BCF-E48F-FB0D7E5AE585}"/>
                </a:ext>
              </a:extLst>
            </p:cNvPr>
            <p:cNvSpPr txBox="1"/>
            <p:nvPr/>
          </p:nvSpPr>
          <p:spPr>
            <a:xfrm>
              <a:off x="3854450" y="1765012"/>
              <a:ext cx="6413500" cy="338554"/>
            </a:xfrm>
            <a:prstGeom prst="rect">
              <a:avLst/>
            </a:prstGeom>
            <a:noFill/>
          </p:spPr>
          <p:txBody>
            <a:bodyPr wrap="square" rtlCol="0">
              <a:spAutoFit/>
            </a:bodyPr>
            <a:lstStyle/>
            <a:p>
              <a:r>
                <a:rPr lang="en-US" altLang="zh-CN" sz="1600" dirty="0">
                  <a:latin typeface="Abadi" panose="020B0604020202020204" pitchFamily="34" charset="0"/>
                  <a:cs typeface="Aharoni" panose="020B0604020202020204" pitchFamily="2" charset="-79"/>
                </a:rPr>
                <a:t>Initiation of </a:t>
              </a:r>
              <a:r>
                <a:rPr lang="en-US" altLang="zh-CN" sz="1600" dirty="0">
                  <a:solidFill>
                    <a:schemeClr val="accent2"/>
                  </a:solidFill>
                  <a:latin typeface="Abadi" panose="020B0604020202020204" pitchFamily="34" charset="0"/>
                  <a:cs typeface="Aharoni" panose="020B0604020202020204" pitchFamily="2" charset="-79"/>
                </a:rPr>
                <a:t>EU’s 1st partial interim review – R586</a:t>
              </a:r>
              <a:r>
                <a:rPr lang="en-US" altLang="zh-CN" sz="1600" dirty="0">
                  <a:latin typeface="Abadi" panose="020B0604020202020204" pitchFamily="34" charset="0"/>
                  <a:cs typeface="Aharoni" panose="020B0604020202020204" pitchFamily="2" charset="-79"/>
                </a:rPr>
                <a:t>.</a:t>
              </a:r>
              <a:endParaRPr lang="zh-CN" altLang="en-US" sz="1600" dirty="0">
                <a:solidFill>
                  <a:schemeClr val="accent2"/>
                </a:solidFill>
                <a:latin typeface="Abadi" panose="020B0604020202020204" pitchFamily="34" charset="0"/>
                <a:cs typeface="Aharoni" panose="020B0604020202020204" pitchFamily="2" charset="-79"/>
              </a:endParaRPr>
            </a:p>
          </p:txBody>
        </p:sp>
        <p:sp>
          <p:nvSpPr>
            <p:cNvPr id="17" name="文本框 16" descr="" title="">
              <a:extLst>
                <a:ext uri="{FF2B5EF4-FFF2-40B4-BE49-F238E27FC236}">
                  <a16:creationId xmlns:a16="http://schemas.microsoft.com/office/drawing/2014/main" id="{D391EEB3-B316-ADA7-F725-6724484D4520}"/>
                </a:ext>
              </a:extLst>
            </p:cNvPr>
            <p:cNvSpPr txBox="1"/>
            <p:nvPr/>
          </p:nvSpPr>
          <p:spPr>
            <a:xfrm>
              <a:off x="1168400" y="1765012"/>
              <a:ext cx="2540000" cy="523220"/>
            </a:xfrm>
            <a:prstGeom prst="rect">
              <a:avLst/>
            </a:prstGeom>
            <a:noFill/>
          </p:spPr>
          <p:txBody>
            <a:bodyPr wrap="square" rtlCol="0">
              <a:spAutoFit/>
            </a:bodyPr>
            <a:lstStyle/>
            <a:p>
              <a:r>
                <a:rPr lang="en-US" altLang="zh-CN" sz="1400" dirty="0">
                  <a:solidFill>
                    <a:srgbClr val="1313CF"/>
                  </a:solidFill>
                  <a:latin typeface="Abadi" panose="020B0604020202020204" pitchFamily="34" charset="0"/>
                  <a:cs typeface="Aharoni" panose="020B0604020202020204" pitchFamily="2" charset="-79"/>
                </a:rPr>
                <a:t>31 January </a:t>
              </a:r>
            </a:p>
            <a:p>
              <a:r>
                <a:rPr lang="en-US" altLang="zh-CN" sz="1400" dirty="0">
                  <a:solidFill>
                    <a:srgbClr val="1313CF"/>
                  </a:solidFill>
                  <a:latin typeface="Abadi" panose="020B0604020202020204" pitchFamily="34" charset="0"/>
                  <a:cs typeface="Aharoni" panose="020B0604020202020204" pitchFamily="2" charset="-79"/>
                </a:rPr>
                <a:t>2014</a:t>
              </a:r>
              <a:endParaRPr lang="zh-CN" altLang="en-US" sz="1400" dirty="0">
                <a:solidFill>
                  <a:srgbClr val="1313CF"/>
                </a:solidFill>
                <a:latin typeface="Abadi" panose="020B0604020202020204" pitchFamily="34" charset="0"/>
                <a:cs typeface="Aharoni" panose="020B0604020202020204" pitchFamily="2" charset="-79"/>
              </a:endParaRPr>
            </a:p>
          </p:txBody>
        </p:sp>
      </p:grpSp>
      <p:grpSp>
        <p:nvGrpSpPr>
          <p:cNvPr id="18" name="组合 17" descr="" title="">
            <a:extLst>
              <a:ext uri="{FF2B5EF4-FFF2-40B4-BE49-F238E27FC236}">
                <a16:creationId xmlns:a16="http://schemas.microsoft.com/office/drawing/2014/main" id="{024CF85C-41F4-5B0F-5407-6BC242557AE3}"/>
              </a:ext>
            </a:extLst>
          </p:cNvPr>
          <p:cNvGrpSpPr/>
          <p:nvPr/>
        </p:nvGrpSpPr>
        <p:grpSpPr>
          <a:xfrm>
            <a:off x="1471069" y="2831887"/>
            <a:ext cx="9099550" cy="523220"/>
            <a:chOff x="1168400" y="1765012"/>
            <a:chExt cx="9099550" cy="523220"/>
          </a:xfrm>
        </p:grpSpPr>
        <p:sp>
          <p:nvSpPr>
            <p:cNvPr id="19" name="文本框 18" descr="" title="">
              <a:extLst>
                <a:ext uri="{FF2B5EF4-FFF2-40B4-BE49-F238E27FC236}">
                  <a16:creationId xmlns:a16="http://schemas.microsoft.com/office/drawing/2014/main" id="{21AC31F7-30ED-5981-3B93-6F774FF17B64}"/>
                </a:ext>
              </a:extLst>
            </p:cNvPr>
            <p:cNvSpPr txBox="1"/>
            <p:nvPr/>
          </p:nvSpPr>
          <p:spPr>
            <a:xfrm>
              <a:off x="3854450" y="1765012"/>
              <a:ext cx="6413500" cy="338554"/>
            </a:xfrm>
            <a:prstGeom prst="rect">
              <a:avLst/>
            </a:prstGeom>
            <a:noFill/>
          </p:spPr>
          <p:txBody>
            <a:bodyPr wrap="square" rtlCol="0">
              <a:spAutoFit/>
            </a:bodyPr>
            <a:lstStyle/>
            <a:p>
              <a:r>
                <a:rPr lang="en-US" altLang="zh-CN" sz="1600" dirty="0">
                  <a:latin typeface="Abadi" panose="020B0604020202020204" pitchFamily="34" charset="0"/>
                  <a:cs typeface="Aharoni" panose="020B0604020202020204" pitchFamily="2" charset="-79"/>
                </a:rPr>
                <a:t>Initiation of </a:t>
              </a:r>
              <a:r>
                <a:rPr lang="en-US" altLang="zh-CN" sz="1600" dirty="0">
                  <a:solidFill>
                    <a:schemeClr val="accent2"/>
                  </a:solidFill>
                  <a:latin typeface="Abadi" panose="020B0604020202020204" pitchFamily="34" charset="0"/>
                  <a:cs typeface="Aharoni" panose="020B0604020202020204" pitchFamily="2" charset="-79"/>
                </a:rPr>
                <a:t>EU’s 1st expiry review – R650</a:t>
              </a:r>
              <a:r>
                <a:rPr lang="en-US" altLang="zh-CN" sz="1600" dirty="0">
                  <a:latin typeface="Abadi" panose="020B0604020202020204" pitchFamily="34" charset="0"/>
                  <a:cs typeface="Aharoni" panose="020B0604020202020204" pitchFamily="2" charset="-79"/>
                </a:rPr>
                <a:t>.</a:t>
              </a:r>
              <a:endParaRPr lang="zh-CN" altLang="en-US" sz="1600" dirty="0">
                <a:latin typeface="Abadi" panose="020B0604020202020204" pitchFamily="34" charset="0"/>
                <a:cs typeface="Aharoni" panose="020B0604020202020204" pitchFamily="2" charset="-79"/>
              </a:endParaRPr>
            </a:p>
          </p:txBody>
        </p:sp>
        <p:sp>
          <p:nvSpPr>
            <p:cNvPr id="20" name="文本框 19" descr="" title="">
              <a:extLst>
                <a:ext uri="{FF2B5EF4-FFF2-40B4-BE49-F238E27FC236}">
                  <a16:creationId xmlns:a16="http://schemas.microsoft.com/office/drawing/2014/main" id="{CC2A1502-F760-7537-C752-666501BA622B}"/>
                </a:ext>
              </a:extLst>
            </p:cNvPr>
            <p:cNvSpPr txBox="1"/>
            <p:nvPr/>
          </p:nvSpPr>
          <p:spPr>
            <a:xfrm>
              <a:off x="1168400" y="1765012"/>
              <a:ext cx="2540000" cy="523220"/>
            </a:xfrm>
            <a:prstGeom prst="rect">
              <a:avLst/>
            </a:prstGeom>
            <a:noFill/>
          </p:spPr>
          <p:txBody>
            <a:bodyPr wrap="square" rtlCol="0">
              <a:spAutoFit/>
            </a:bodyPr>
            <a:lstStyle/>
            <a:p>
              <a:r>
                <a:rPr lang="en-US" altLang="zh-CN" sz="1400" dirty="0">
                  <a:solidFill>
                    <a:srgbClr val="1313CF"/>
                  </a:solidFill>
                  <a:latin typeface="Abadi" panose="020B0604020202020204" pitchFamily="34" charset="0"/>
                  <a:cs typeface="Aharoni" panose="020B0604020202020204" pitchFamily="2" charset="-79"/>
                </a:rPr>
                <a:t>13 September </a:t>
              </a:r>
            </a:p>
            <a:p>
              <a:r>
                <a:rPr lang="en-US" altLang="zh-CN" sz="1400" dirty="0">
                  <a:solidFill>
                    <a:srgbClr val="1313CF"/>
                  </a:solidFill>
                  <a:latin typeface="Abadi" panose="020B0604020202020204" pitchFamily="34" charset="0"/>
                  <a:cs typeface="Aharoni" panose="020B0604020202020204" pitchFamily="2" charset="-79"/>
                </a:rPr>
                <a:t>2016</a:t>
              </a:r>
              <a:endParaRPr lang="zh-CN" altLang="en-US" sz="1400" dirty="0">
                <a:solidFill>
                  <a:srgbClr val="1313CF"/>
                </a:solidFill>
                <a:latin typeface="Abadi" panose="020B0604020202020204" pitchFamily="34" charset="0"/>
                <a:cs typeface="Aharoni" panose="020B0604020202020204" pitchFamily="2" charset="-79"/>
              </a:endParaRPr>
            </a:p>
          </p:txBody>
        </p:sp>
      </p:grpSp>
      <p:sp>
        <p:nvSpPr>
          <p:cNvPr id="2" name="灯片编号占位符 1" descr="" title="">
            <a:extLst>
              <a:ext uri="{FF2B5EF4-FFF2-40B4-BE49-F238E27FC236}">
                <a16:creationId xmlns:a16="http://schemas.microsoft.com/office/drawing/2014/main" id="{500E180B-9CB8-8C80-9D6A-44E6CA4A4448}"/>
              </a:ext>
            </a:extLst>
          </p:cNvPr>
          <p:cNvSpPr>
            <a:spLocks noGrp="1"/>
          </p:cNvSpPr>
          <p:nvPr>
            <p:ph type="sldNum" sz="quarter" idx="12"/>
          </p:nvPr>
        </p:nvSpPr>
        <p:spPr/>
        <p:txBody>
          <a:bodyPr/>
          <a:lstStyle/>
          <a:p>
            <a:fld id="{9B618960-8005-486C-9A75-10CB2AAC16F9}" type="slidenum">
              <a:rPr lang="en-US" smtClean="0"/>
              <a:t>6</a:t>
            </a:fld>
            <a:endParaRPr lang="en-US" dirty="0"/>
          </a:p>
        </p:txBody>
      </p:sp>
      <p:grpSp>
        <p:nvGrpSpPr>
          <p:cNvPr id="5" name="组合 4" descr="" title="">
            <a:extLst>
              <a:ext uri="{FF2B5EF4-FFF2-40B4-BE49-F238E27FC236}">
                <a16:creationId xmlns:a16="http://schemas.microsoft.com/office/drawing/2014/main" id="{667D9F43-4768-4D55-51DC-28CBF1F24626}"/>
              </a:ext>
            </a:extLst>
          </p:cNvPr>
          <p:cNvGrpSpPr/>
          <p:nvPr/>
        </p:nvGrpSpPr>
        <p:grpSpPr>
          <a:xfrm>
            <a:off x="1471069" y="4963336"/>
            <a:ext cx="9099550" cy="523220"/>
            <a:chOff x="1168400" y="1765012"/>
            <a:chExt cx="9099550" cy="523220"/>
          </a:xfrm>
        </p:grpSpPr>
        <p:sp>
          <p:nvSpPr>
            <p:cNvPr id="6" name="文本框 5" descr="" title="">
              <a:extLst>
                <a:ext uri="{FF2B5EF4-FFF2-40B4-BE49-F238E27FC236}">
                  <a16:creationId xmlns:a16="http://schemas.microsoft.com/office/drawing/2014/main" id="{76E7F05E-B939-E732-415D-0C2C2F2D4F83}"/>
                </a:ext>
              </a:extLst>
            </p:cNvPr>
            <p:cNvSpPr txBox="1"/>
            <p:nvPr/>
          </p:nvSpPr>
          <p:spPr>
            <a:xfrm>
              <a:off x="3854450" y="1765012"/>
              <a:ext cx="6413500" cy="338554"/>
            </a:xfrm>
            <a:prstGeom prst="rect">
              <a:avLst/>
            </a:prstGeom>
            <a:noFill/>
          </p:spPr>
          <p:txBody>
            <a:bodyPr wrap="square" rtlCol="0">
              <a:spAutoFit/>
            </a:bodyPr>
            <a:lstStyle/>
            <a:p>
              <a:r>
                <a:rPr lang="en-US" altLang="zh-CN" sz="1600" dirty="0">
                  <a:latin typeface="Abadi" panose="020B0604020202020204" pitchFamily="34" charset="0"/>
                  <a:cs typeface="Aharoni" panose="020B0604020202020204" pitchFamily="2" charset="-79"/>
                </a:rPr>
                <a:t>End of EU-UK Transition Period.</a:t>
              </a:r>
              <a:endParaRPr lang="zh-CN" altLang="en-US" sz="1600" dirty="0">
                <a:latin typeface="Abadi" panose="020B0604020202020204" pitchFamily="34" charset="0"/>
                <a:cs typeface="Aharoni" panose="020B0604020202020204" pitchFamily="2" charset="-79"/>
              </a:endParaRPr>
            </a:p>
          </p:txBody>
        </p:sp>
        <p:sp>
          <p:nvSpPr>
            <p:cNvPr id="7" name="文本框 6" descr="" title="">
              <a:extLst>
                <a:ext uri="{FF2B5EF4-FFF2-40B4-BE49-F238E27FC236}">
                  <a16:creationId xmlns:a16="http://schemas.microsoft.com/office/drawing/2014/main" id="{1A9F6B14-6CC8-E2F5-1BCB-9E505E9CFBC5}"/>
                </a:ext>
              </a:extLst>
            </p:cNvPr>
            <p:cNvSpPr txBox="1"/>
            <p:nvPr/>
          </p:nvSpPr>
          <p:spPr>
            <a:xfrm>
              <a:off x="1168400" y="1765012"/>
              <a:ext cx="2540000" cy="523220"/>
            </a:xfrm>
            <a:prstGeom prst="rect">
              <a:avLst/>
            </a:prstGeom>
            <a:noFill/>
          </p:spPr>
          <p:txBody>
            <a:bodyPr wrap="square" rtlCol="0">
              <a:spAutoFit/>
            </a:bodyPr>
            <a:lstStyle/>
            <a:p>
              <a:r>
                <a:rPr lang="en-US" altLang="zh-CN" sz="1400" dirty="0">
                  <a:solidFill>
                    <a:srgbClr val="1313CF"/>
                  </a:solidFill>
                  <a:latin typeface="Abadi" panose="020B0604020202020204" pitchFamily="34" charset="0"/>
                  <a:cs typeface="Aharoni" panose="020B0604020202020204" pitchFamily="2" charset="-79"/>
                </a:rPr>
                <a:t>31 December </a:t>
              </a:r>
            </a:p>
            <a:p>
              <a:r>
                <a:rPr lang="en-US" altLang="zh-CN" sz="1400" dirty="0">
                  <a:solidFill>
                    <a:srgbClr val="1313CF"/>
                  </a:solidFill>
                  <a:latin typeface="Abadi" panose="020B0604020202020204" pitchFamily="34" charset="0"/>
                  <a:cs typeface="Aharoni" panose="020B0604020202020204" pitchFamily="2" charset="-79"/>
                </a:rPr>
                <a:t>2020</a:t>
              </a:r>
              <a:endParaRPr lang="zh-CN" altLang="en-US" sz="1400" dirty="0">
                <a:solidFill>
                  <a:srgbClr val="1313CF"/>
                </a:solidFill>
                <a:latin typeface="Abadi" panose="020B0604020202020204" pitchFamily="34" charset="0"/>
                <a:cs typeface="Aharoni" panose="020B0604020202020204" pitchFamily="2" charset="-79"/>
              </a:endParaRPr>
            </a:p>
          </p:txBody>
        </p:sp>
      </p:grpSp>
      <p:grpSp>
        <p:nvGrpSpPr>
          <p:cNvPr id="10" name="组合 9" descr="" title="">
            <a:extLst>
              <a:ext uri="{FF2B5EF4-FFF2-40B4-BE49-F238E27FC236}">
                <a16:creationId xmlns:a16="http://schemas.microsoft.com/office/drawing/2014/main" id="{DAD497AE-C582-FCF8-1698-030706954CE1}"/>
              </a:ext>
            </a:extLst>
          </p:cNvPr>
          <p:cNvGrpSpPr/>
          <p:nvPr/>
        </p:nvGrpSpPr>
        <p:grpSpPr>
          <a:xfrm>
            <a:off x="1471069" y="5673820"/>
            <a:ext cx="9099550" cy="523220"/>
            <a:chOff x="1168400" y="1765012"/>
            <a:chExt cx="9099550" cy="523220"/>
          </a:xfrm>
        </p:grpSpPr>
        <p:sp>
          <p:nvSpPr>
            <p:cNvPr id="13" name="文本框 12" descr="" title="">
              <a:extLst>
                <a:ext uri="{FF2B5EF4-FFF2-40B4-BE49-F238E27FC236}">
                  <a16:creationId xmlns:a16="http://schemas.microsoft.com/office/drawing/2014/main" id="{A4D1A0BD-0F60-F959-18E4-B26D8DE7BDAF}"/>
                </a:ext>
              </a:extLst>
            </p:cNvPr>
            <p:cNvSpPr txBox="1"/>
            <p:nvPr/>
          </p:nvSpPr>
          <p:spPr>
            <a:xfrm>
              <a:off x="3854450" y="1765012"/>
              <a:ext cx="6413500" cy="338554"/>
            </a:xfrm>
            <a:prstGeom prst="rect">
              <a:avLst/>
            </a:prstGeom>
            <a:noFill/>
          </p:spPr>
          <p:txBody>
            <a:bodyPr wrap="square" rtlCol="0">
              <a:spAutoFit/>
            </a:bodyPr>
            <a:lstStyle/>
            <a:p>
              <a:r>
                <a:rPr lang="en-US" altLang="zh-CN" sz="1600" dirty="0">
                  <a:latin typeface="Abadi" panose="020B0604020202020204" pitchFamily="34" charset="0"/>
                  <a:cs typeface="Aharoni" panose="020B0604020202020204" pitchFamily="2" charset="-79"/>
                </a:rPr>
                <a:t>Initiation of </a:t>
              </a:r>
              <a:r>
                <a:rPr lang="en-US" altLang="zh-CN" sz="1600" dirty="0">
                  <a:solidFill>
                    <a:schemeClr val="accent2"/>
                  </a:solidFill>
                  <a:latin typeface="Abadi" panose="020B0604020202020204" pitchFamily="34" charset="0"/>
                  <a:cs typeface="Aharoni" panose="020B0604020202020204" pitchFamily="2" charset="-79"/>
                </a:rPr>
                <a:t>transition review – TD0027</a:t>
              </a:r>
              <a:r>
                <a:rPr lang="en-US" altLang="zh-CN" sz="1600" dirty="0">
                  <a:latin typeface="Abadi" panose="020B0604020202020204" pitchFamily="34" charset="0"/>
                  <a:cs typeface="Aharoni" panose="020B0604020202020204" pitchFamily="2" charset="-79"/>
                </a:rPr>
                <a:t> by TRA. </a:t>
              </a:r>
              <a:endParaRPr lang="zh-CN" altLang="en-US" sz="1600" dirty="0">
                <a:latin typeface="Abadi" panose="020B0604020202020204" pitchFamily="34" charset="0"/>
                <a:cs typeface="Aharoni" panose="020B0604020202020204" pitchFamily="2" charset="-79"/>
              </a:endParaRPr>
            </a:p>
          </p:txBody>
        </p:sp>
        <p:sp>
          <p:nvSpPr>
            <p:cNvPr id="22" name="文本框 21" descr="" title="">
              <a:extLst>
                <a:ext uri="{FF2B5EF4-FFF2-40B4-BE49-F238E27FC236}">
                  <a16:creationId xmlns:a16="http://schemas.microsoft.com/office/drawing/2014/main" id="{32C10706-9ED7-40A2-B8F0-E38ACDE39D64}"/>
                </a:ext>
              </a:extLst>
            </p:cNvPr>
            <p:cNvSpPr txBox="1"/>
            <p:nvPr/>
          </p:nvSpPr>
          <p:spPr>
            <a:xfrm>
              <a:off x="1168400" y="1765012"/>
              <a:ext cx="2540000" cy="523220"/>
            </a:xfrm>
            <a:prstGeom prst="rect">
              <a:avLst/>
            </a:prstGeom>
            <a:noFill/>
          </p:spPr>
          <p:txBody>
            <a:bodyPr wrap="square" rtlCol="0">
              <a:spAutoFit/>
            </a:bodyPr>
            <a:lstStyle/>
            <a:p>
              <a:r>
                <a:rPr lang="en-US" altLang="zh-CN" sz="1400" dirty="0">
                  <a:solidFill>
                    <a:srgbClr val="1313CF"/>
                  </a:solidFill>
                  <a:latin typeface="Abadi" panose="020B0604020202020204" pitchFamily="34" charset="0"/>
                  <a:cs typeface="Aharoni" panose="020B0604020202020204" pitchFamily="2" charset="-79"/>
                </a:rPr>
                <a:t>22 September </a:t>
              </a:r>
            </a:p>
            <a:p>
              <a:r>
                <a:rPr lang="en-US" altLang="zh-CN" sz="1400" dirty="0">
                  <a:solidFill>
                    <a:srgbClr val="1313CF"/>
                  </a:solidFill>
                  <a:latin typeface="Abadi" panose="020B0604020202020204" pitchFamily="34" charset="0"/>
                  <a:cs typeface="Aharoni" panose="020B0604020202020204" pitchFamily="2" charset="-79"/>
                </a:rPr>
                <a:t>2022</a:t>
              </a:r>
              <a:endParaRPr lang="zh-CN" altLang="en-US" sz="1400" dirty="0">
                <a:solidFill>
                  <a:srgbClr val="1313CF"/>
                </a:solidFill>
                <a:latin typeface="Abadi" panose="020B0604020202020204" pitchFamily="34" charset="0"/>
                <a:cs typeface="Aharoni" panose="020B0604020202020204" pitchFamily="2" charset="-79"/>
              </a:endParaRPr>
            </a:p>
          </p:txBody>
        </p:sp>
      </p:grpSp>
      <p:sp>
        <p:nvSpPr>
          <p:cNvPr id="35" name="标注: 弯曲线形(无边框) 34" descr="" title="">
            <a:extLst>
              <a:ext uri="{FF2B5EF4-FFF2-40B4-BE49-F238E27FC236}">
                <a16:creationId xmlns:a16="http://schemas.microsoft.com/office/drawing/2014/main" id="{EEA451F1-2154-B4D1-906B-5917C6C25E33}"/>
              </a:ext>
            </a:extLst>
          </p:cNvPr>
          <p:cNvSpPr/>
          <p:nvPr/>
        </p:nvSpPr>
        <p:spPr>
          <a:xfrm>
            <a:off x="9690366" y="1981553"/>
            <a:ext cx="1736004" cy="1164503"/>
          </a:xfrm>
          <a:prstGeom prst="callout2">
            <a:avLst>
              <a:gd name="adj1" fmla="val 17294"/>
              <a:gd name="adj2" fmla="val -3904"/>
              <a:gd name="adj3" fmla="val 18371"/>
              <a:gd name="adj4" fmla="val -39458"/>
              <a:gd name="adj5" fmla="val 84176"/>
              <a:gd name="adj6" fmla="val -101976"/>
            </a:avLst>
          </a:prstGeom>
          <a:solidFill>
            <a:schemeClr val="accent1"/>
          </a:solidFill>
          <a:ln w="50800">
            <a:solidFill>
              <a:schemeClr val="accent1"/>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标注: 弯曲线形(无边框) 35" descr="" title="">
            <a:extLst>
              <a:ext uri="{FF2B5EF4-FFF2-40B4-BE49-F238E27FC236}">
                <a16:creationId xmlns:a16="http://schemas.microsoft.com/office/drawing/2014/main" id="{4D9D2DC4-51B5-8D85-B9C4-D2389F874272}"/>
              </a:ext>
            </a:extLst>
          </p:cNvPr>
          <p:cNvSpPr/>
          <p:nvPr/>
        </p:nvSpPr>
        <p:spPr>
          <a:xfrm>
            <a:off x="9565338" y="1878468"/>
            <a:ext cx="1697746" cy="1164503"/>
          </a:xfrm>
          <a:prstGeom prst="callout2">
            <a:avLst>
              <a:gd name="adj1" fmla="val 22159"/>
              <a:gd name="adj2" fmla="val -1436"/>
              <a:gd name="adj3" fmla="val 23295"/>
              <a:gd name="adj4" fmla="val -33189"/>
              <a:gd name="adj5" fmla="val 93841"/>
              <a:gd name="adj6" fmla="val -95976"/>
            </a:avLst>
          </a:prstGeom>
          <a:solidFill>
            <a:schemeClr val="accent1">
              <a:lumMod val="75000"/>
            </a:schemeClr>
          </a:solidFill>
          <a:ln w="50800">
            <a:solidFill>
              <a:srgbClr val="2E75B6"/>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t>Definitive Measures: </a:t>
            </a:r>
          </a:p>
          <a:p>
            <a:pPr algn="ctr"/>
            <a:r>
              <a:rPr lang="en-US" altLang="zh-CN" sz="1400" b="1" dirty="0"/>
              <a:t>Individual rate – 13.9% ~ 36.5%</a:t>
            </a:r>
          </a:p>
          <a:p>
            <a:pPr algn="ctr"/>
            <a:r>
              <a:rPr lang="en-US" altLang="zh-CN" sz="1400" b="1" dirty="0"/>
              <a:t>All other rate – 69.7%</a:t>
            </a:r>
          </a:p>
        </p:txBody>
      </p:sp>
      <p:cxnSp>
        <p:nvCxnSpPr>
          <p:cNvPr id="38" name="直接箭头连接符 37" descr="" title="">
            <a:extLst>
              <a:ext uri="{FF2B5EF4-FFF2-40B4-BE49-F238E27FC236}">
                <a16:creationId xmlns:a16="http://schemas.microsoft.com/office/drawing/2014/main" id="{2DC405F3-4C64-72B1-CADD-C228B00122D4}"/>
              </a:ext>
            </a:extLst>
          </p:cNvPr>
          <p:cNvCxnSpPr>
            <a:cxnSpLocks/>
          </p:cNvCxnSpPr>
          <p:nvPr/>
        </p:nvCxnSpPr>
        <p:spPr>
          <a:xfrm>
            <a:off x="10589984" y="3189598"/>
            <a:ext cx="18735" cy="1817280"/>
          </a:xfrm>
          <a:prstGeom prst="straightConnector1">
            <a:avLst/>
          </a:prstGeom>
          <a:ln w="41275">
            <a:solidFill>
              <a:schemeClr val="accent2"/>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5" name="矩形 44" descr="" title="">
            <a:extLst>
              <a:ext uri="{FF2B5EF4-FFF2-40B4-BE49-F238E27FC236}">
                <a16:creationId xmlns:a16="http://schemas.microsoft.com/office/drawing/2014/main" id="{3EA54D90-7277-F36B-D53F-2FB4184DF6E4}"/>
              </a:ext>
            </a:extLst>
          </p:cNvPr>
          <p:cNvSpPr/>
          <p:nvPr/>
        </p:nvSpPr>
        <p:spPr>
          <a:xfrm>
            <a:off x="9658632" y="5114949"/>
            <a:ext cx="1982746" cy="10308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文本框 39" descr="" title="">
            <a:extLst>
              <a:ext uri="{FF2B5EF4-FFF2-40B4-BE49-F238E27FC236}">
                <a16:creationId xmlns:a16="http://schemas.microsoft.com/office/drawing/2014/main" id="{0B48B261-23B6-9ADC-8C1B-11355E2FD2F8}"/>
              </a:ext>
            </a:extLst>
          </p:cNvPr>
          <p:cNvSpPr txBox="1"/>
          <p:nvPr/>
        </p:nvSpPr>
        <p:spPr>
          <a:xfrm>
            <a:off x="9519980" y="1454678"/>
            <a:ext cx="1788462" cy="307777"/>
          </a:xfrm>
          <a:prstGeom prst="rect">
            <a:avLst/>
          </a:prstGeom>
          <a:noFill/>
          <a:ln>
            <a:solidFill>
              <a:schemeClr val="accent1">
                <a:lumMod val="75000"/>
              </a:schemeClr>
            </a:solidFill>
          </a:ln>
        </p:spPr>
        <p:txBody>
          <a:bodyPr wrap="square" rtlCol="0">
            <a:spAutoFit/>
          </a:bodyPr>
          <a:lstStyle/>
          <a:p>
            <a:pPr algn="ctr"/>
            <a:r>
              <a:rPr lang="en-US" altLang="zh-CN" sz="1400" b="1" dirty="0">
                <a:solidFill>
                  <a:schemeClr val="accent1">
                    <a:lumMod val="75000"/>
                  </a:schemeClr>
                </a:solidFill>
              </a:rPr>
              <a:t>23 November 2017</a:t>
            </a:r>
            <a:endParaRPr lang="zh-CN" altLang="en-US" sz="1400" b="1" dirty="0">
              <a:solidFill>
                <a:schemeClr val="accent1">
                  <a:lumMod val="75000"/>
                </a:schemeClr>
              </a:solidFill>
            </a:endParaRPr>
          </a:p>
        </p:txBody>
      </p:sp>
      <p:sp>
        <p:nvSpPr>
          <p:cNvPr id="44" name="矩形 43" descr="" title="">
            <a:extLst>
              <a:ext uri="{FF2B5EF4-FFF2-40B4-BE49-F238E27FC236}">
                <a16:creationId xmlns:a16="http://schemas.microsoft.com/office/drawing/2014/main" id="{AE8B6736-7BD2-B238-8643-2EF30C4A2CC7}"/>
              </a:ext>
            </a:extLst>
          </p:cNvPr>
          <p:cNvSpPr/>
          <p:nvPr/>
        </p:nvSpPr>
        <p:spPr>
          <a:xfrm>
            <a:off x="9583326" y="5019173"/>
            <a:ext cx="1982746" cy="1030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t>EU AD duty remained unchanged ever since, except for certain new exporters.</a:t>
            </a:r>
            <a:endParaRPr lang="zh-CN" altLang="en-US" sz="1400" b="1" dirty="0"/>
          </a:p>
        </p:txBody>
      </p:sp>
      <p:grpSp>
        <p:nvGrpSpPr>
          <p:cNvPr id="46" name="组合 45" descr="" title="">
            <a:extLst>
              <a:ext uri="{FF2B5EF4-FFF2-40B4-BE49-F238E27FC236}">
                <a16:creationId xmlns:a16="http://schemas.microsoft.com/office/drawing/2014/main" id="{13907D90-05E1-4920-4030-8899252A43E8}"/>
              </a:ext>
            </a:extLst>
          </p:cNvPr>
          <p:cNvGrpSpPr/>
          <p:nvPr/>
        </p:nvGrpSpPr>
        <p:grpSpPr>
          <a:xfrm>
            <a:off x="1471069" y="3542370"/>
            <a:ext cx="9099550" cy="523220"/>
            <a:chOff x="1168400" y="1765012"/>
            <a:chExt cx="9099550" cy="523220"/>
          </a:xfrm>
        </p:grpSpPr>
        <p:sp>
          <p:nvSpPr>
            <p:cNvPr id="47" name="文本框 46" descr="" title="">
              <a:extLst>
                <a:ext uri="{FF2B5EF4-FFF2-40B4-BE49-F238E27FC236}">
                  <a16:creationId xmlns:a16="http://schemas.microsoft.com/office/drawing/2014/main" id="{A0BF73F5-5A9C-6C5C-AD06-5E07B90B0539}"/>
                </a:ext>
              </a:extLst>
            </p:cNvPr>
            <p:cNvSpPr txBox="1"/>
            <p:nvPr/>
          </p:nvSpPr>
          <p:spPr>
            <a:xfrm>
              <a:off x="3854450" y="1765012"/>
              <a:ext cx="6413500" cy="338554"/>
            </a:xfrm>
            <a:prstGeom prst="rect">
              <a:avLst/>
            </a:prstGeom>
            <a:noFill/>
          </p:spPr>
          <p:txBody>
            <a:bodyPr wrap="square" rtlCol="0">
              <a:spAutoFit/>
            </a:bodyPr>
            <a:lstStyle/>
            <a:p>
              <a:r>
                <a:rPr lang="en-US" altLang="zh-CN" sz="1600" dirty="0">
                  <a:solidFill>
                    <a:schemeClr val="accent2"/>
                  </a:solidFill>
                  <a:latin typeface="Abadi" panose="020B0604020202020204" pitchFamily="34" charset="0"/>
                  <a:cs typeface="Aharoni" panose="020B0604020202020204" pitchFamily="2" charset="-79"/>
                </a:rPr>
                <a:t>DTI</a:t>
              </a:r>
              <a:r>
                <a:rPr lang="en-US" altLang="zh-CN" sz="1600" dirty="0">
                  <a:latin typeface="Abadi" panose="020B0604020202020204" pitchFamily="34" charset="0"/>
                  <a:cs typeface="Aharoni" panose="020B0604020202020204" pitchFamily="2" charset="-79"/>
                </a:rPr>
                <a:t>’s initiation of “Call for Evidence”.</a:t>
              </a:r>
              <a:endParaRPr lang="zh-CN" altLang="en-US" sz="1600" dirty="0">
                <a:latin typeface="Abadi" panose="020B0604020202020204" pitchFamily="34" charset="0"/>
                <a:cs typeface="Aharoni" panose="020B0604020202020204" pitchFamily="2" charset="-79"/>
              </a:endParaRPr>
            </a:p>
          </p:txBody>
        </p:sp>
        <p:sp>
          <p:nvSpPr>
            <p:cNvPr id="48" name="文本框 47" descr="" title="">
              <a:extLst>
                <a:ext uri="{FF2B5EF4-FFF2-40B4-BE49-F238E27FC236}">
                  <a16:creationId xmlns:a16="http://schemas.microsoft.com/office/drawing/2014/main" id="{5CF547EB-7524-F478-F7BE-14253FE0A189}"/>
                </a:ext>
              </a:extLst>
            </p:cNvPr>
            <p:cNvSpPr txBox="1"/>
            <p:nvPr/>
          </p:nvSpPr>
          <p:spPr>
            <a:xfrm>
              <a:off x="1168400" y="1765012"/>
              <a:ext cx="2540000" cy="523220"/>
            </a:xfrm>
            <a:prstGeom prst="rect">
              <a:avLst/>
            </a:prstGeom>
            <a:noFill/>
          </p:spPr>
          <p:txBody>
            <a:bodyPr wrap="square" rtlCol="0">
              <a:spAutoFit/>
            </a:bodyPr>
            <a:lstStyle/>
            <a:p>
              <a:r>
                <a:rPr lang="en-US" altLang="zh-CN" sz="1400" dirty="0">
                  <a:solidFill>
                    <a:srgbClr val="1313CF"/>
                  </a:solidFill>
                  <a:latin typeface="Abadi" panose="020B0604020202020204" pitchFamily="34" charset="0"/>
                  <a:cs typeface="Aharoni" panose="020B0604020202020204" pitchFamily="2" charset="-79"/>
                </a:rPr>
                <a:t>28 November – 30 March </a:t>
              </a:r>
            </a:p>
            <a:p>
              <a:r>
                <a:rPr lang="en-US" altLang="zh-CN" sz="1400" dirty="0">
                  <a:solidFill>
                    <a:srgbClr val="1313CF"/>
                  </a:solidFill>
                  <a:latin typeface="Abadi" panose="020B0604020202020204" pitchFamily="34" charset="0"/>
                  <a:cs typeface="Aharoni" panose="020B0604020202020204" pitchFamily="2" charset="-79"/>
                </a:rPr>
                <a:t>2017               2018</a:t>
              </a:r>
              <a:endParaRPr lang="zh-CN" altLang="en-US" sz="1400" dirty="0">
                <a:solidFill>
                  <a:srgbClr val="1313CF"/>
                </a:solidFill>
                <a:latin typeface="Abadi" panose="020B0604020202020204" pitchFamily="34" charset="0"/>
                <a:cs typeface="Aharoni" panose="020B0604020202020204" pitchFamily="2" charset="-79"/>
              </a:endParaRPr>
            </a:p>
          </p:txBody>
        </p:sp>
      </p:grpSp>
      <p:grpSp>
        <p:nvGrpSpPr>
          <p:cNvPr id="49" name="组合 48" descr="" title="">
            <a:extLst>
              <a:ext uri="{FF2B5EF4-FFF2-40B4-BE49-F238E27FC236}">
                <a16:creationId xmlns:a16="http://schemas.microsoft.com/office/drawing/2014/main" id="{067401A4-32DA-19E3-6A0B-F1F5394A2792}"/>
              </a:ext>
            </a:extLst>
          </p:cNvPr>
          <p:cNvGrpSpPr/>
          <p:nvPr/>
        </p:nvGrpSpPr>
        <p:grpSpPr>
          <a:xfrm>
            <a:off x="1471069" y="4252853"/>
            <a:ext cx="9099550" cy="523220"/>
            <a:chOff x="1168400" y="1765012"/>
            <a:chExt cx="9099550" cy="523220"/>
          </a:xfrm>
        </p:grpSpPr>
        <p:sp>
          <p:nvSpPr>
            <p:cNvPr id="50" name="文本框 49" descr="" title="">
              <a:extLst>
                <a:ext uri="{FF2B5EF4-FFF2-40B4-BE49-F238E27FC236}">
                  <a16:creationId xmlns:a16="http://schemas.microsoft.com/office/drawing/2014/main" id="{7511AA27-F0B8-CF20-9B4B-137B6D107EB3}"/>
                </a:ext>
              </a:extLst>
            </p:cNvPr>
            <p:cNvSpPr txBox="1"/>
            <p:nvPr/>
          </p:nvSpPr>
          <p:spPr>
            <a:xfrm>
              <a:off x="3854450" y="1765012"/>
              <a:ext cx="6413500" cy="338554"/>
            </a:xfrm>
            <a:prstGeom prst="rect">
              <a:avLst/>
            </a:prstGeom>
            <a:noFill/>
          </p:spPr>
          <p:txBody>
            <a:bodyPr wrap="square" rtlCol="0">
              <a:spAutoFit/>
            </a:bodyPr>
            <a:lstStyle/>
            <a:p>
              <a:r>
                <a:rPr lang="en-US" altLang="zh-CN" sz="1600" dirty="0">
                  <a:latin typeface="Abadi" panose="020B0604020202020204" pitchFamily="34" charset="0"/>
                  <a:cs typeface="Aharoni" panose="020B0604020202020204" pitchFamily="2" charset="-79"/>
                </a:rPr>
                <a:t>Issuance of </a:t>
              </a:r>
              <a:r>
                <a:rPr lang="en-US" altLang="zh-CN" sz="1600" dirty="0">
                  <a:solidFill>
                    <a:schemeClr val="accent2"/>
                  </a:solidFill>
                  <a:latin typeface="Abadi" panose="020B0604020202020204" pitchFamily="34" charset="0"/>
                  <a:cs typeface="Aharoni" panose="020B0604020202020204" pitchFamily="2" charset="-79"/>
                </a:rPr>
                <a:t>final findings</a:t>
              </a:r>
              <a:r>
                <a:rPr lang="en-US" altLang="zh-CN" sz="1600" dirty="0">
                  <a:latin typeface="Abadi" panose="020B0604020202020204" pitchFamily="34" charset="0"/>
                  <a:cs typeface="Aharoni" panose="020B0604020202020204" pitchFamily="2" charset="-79"/>
                </a:rPr>
                <a:t> of “Call for Evidence”.</a:t>
              </a:r>
              <a:endParaRPr lang="zh-CN" altLang="en-US" sz="1600" dirty="0">
                <a:latin typeface="Abadi" panose="020B0604020202020204" pitchFamily="34" charset="0"/>
                <a:cs typeface="Aharoni" panose="020B0604020202020204" pitchFamily="2" charset="-79"/>
              </a:endParaRPr>
            </a:p>
          </p:txBody>
        </p:sp>
        <p:sp>
          <p:nvSpPr>
            <p:cNvPr id="51" name="文本框 50" descr="" title="">
              <a:extLst>
                <a:ext uri="{FF2B5EF4-FFF2-40B4-BE49-F238E27FC236}">
                  <a16:creationId xmlns:a16="http://schemas.microsoft.com/office/drawing/2014/main" id="{F3420477-1CE7-CCD7-F47D-E42074E3C059}"/>
                </a:ext>
              </a:extLst>
            </p:cNvPr>
            <p:cNvSpPr txBox="1"/>
            <p:nvPr/>
          </p:nvSpPr>
          <p:spPr>
            <a:xfrm>
              <a:off x="1168400" y="1765012"/>
              <a:ext cx="2540000" cy="523220"/>
            </a:xfrm>
            <a:prstGeom prst="rect">
              <a:avLst/>
            </a:prstGeom>
            <a:noFill/>
          </p:spPr>
          <p:txBody>
            <a:bodyPr wrap="square" rtlCol="0">
              <a:spAutoFit/>
            </a:bodyPr>
            <a:lstStyle/>
            <a:p>
              <a:r>
                <a:rPr lang="en-US" altLang="zh-CN" sz="1400" dirty="0">
                  <a:solidFill>
                    <a:srgbClr val="1313CF"/>
                  </a:solidFill>
                  <a:latin typeface="Abadi" panose="020B0604020202020204" pitchFamily="34" charset="0"/>
                  <a:cs typeface="Aharoni" panose="020B0604020202020204" pitchFamily="2" charset="-79"/>
                </a:rPr>
                <a:t>2 May</a:t>
              </a:r>
            </a:p>
            <a:p>
              <a:r>
                <a:rPr lang="en-US" altLang="zh-CN" sz="1400" dirty="0">
                  <a:solidFill>
                    <a:srgbClr val="1313CF"/>
                  </a:solidFill>
                  <a:latin typeface="Abadi" panose="020B0604020202020204" pitchFamily="34" charset="0"/>
                  <a:cs typeface="Aharoni" panose="020B0604020202020204" pitchFamily="2" charset="-79"/>
                </a:rPr>
                <a:t>2019</a:t>
              </a:r>
            </a:p>
          </p:txBody>
        </p:sp>
      </p:grpSp>
      <p:sp>
        <p:nvSpPr>
          <p:cNvPr id="59" name="矩形 58" descr="" title="">
            <a:extLst>
              <a:ext uri="{FF2B5EF4-FFF2-40B4-BE49-F238E27FC236}">
                <a16:creationId xmlns:a16="http://schemas.microsoft.com/office/drawing/2014/main" id="{7475BAF1-5430-19CF-DB94-3C635BBCE1AE}"/>
              </a:ext>
            </a:extLst>
          </p:cNvPr>
          <p:cNvSpPr/>
          <p:nvPr/>
        </p:nvSpPr>
        <p:spPr>
          <a:xfrm>
            <a:off x="1427967" y="4198941"/>
            <a:ext cx="7469016" cy="1287611"/>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descr="" title="">
            <a:extLst>
              <a:ext uri="{FF2B5EF4-FFF2-40B4-BE49-F238E27FC236}">
                <a16:creationId xmlns:a16="http://schemas.microsoft.com/office/drawing/2014/main" id="{F73685D9-4ADC-555D-E59E-9D62224A283D}"/>
              </a:ext>
            </a:extLst>
          </p:cNvPr>
          <p:cNvSpPr txBox="1"/>
          <p:nvPr/>
        </p:nvSpPr>
        <p:spPr>
          <a:xfrm>
            <a:off x="7299502" y="3797288"/>
            <a:ext cx="1762861" cy="430887"/>
          </a:xfrm>
          <a:prstGeom prst="rect">
            <a:avLst/>
          </a:prstGeom>
          <a:noFill/>
        </p:spPr>
        <p:txBody>
          <a:bodyPr wrap="square" rtlCol="0">
            <a:spAutoFit/>
          </a:bodyPr>
          <a:lstStyle/>
          <a:p>
            <a:pPr algn="ctr"/>
            <a:r>
              <a:rPr lang="en-US" altLang="zh-CN" sz="1100" b="1" dirty="0">
                <a:solidFill>
                  <a:schemeClr val="accent1"/>
                </a:solidFill>
              </a:rPr>
              <a:t>Brexit (29 March 2019)</a:t>
            </a:r>
          </a:p>
          <a:p>
            <a:pPr algn="ctr"/>
            <a:r>
              <a:rPr lang="en-US" altLang="zh-CN" sz="1100" b="1" dirty="0">
                <a:solidFill>
                  <a:schemeClr val="accent1"/>
                </a:solidFill>
              </a:rPr>
              <a:t>Transition Period</a:t>
            </a:r>
            <a:endParaRPr lang="zh-CN" altLang="en-US" sz="1100" b="1" dirty="0">
              <a:solidFill>
                <a:schemeClr val="accent1"/>
              </a:solidFill>
            </a:endParaRPr>
          </a:p>
        </p:txBody>
      </p:sp>
      <p:sp>
        <p:nvSpPr>
          <p:cNvPr id="3" name="文本框 2" descr="" title="">
            <a:extLst>
              <a:ext uri="{FF2B5EF4-FFF2-40B4-BE49-F238E27FC236}">
                <a16:creationId xmlns:a16="http://schemas.microsoft.com/office/drawing/2014/main" id="{CD099317-C474-9C2E-B891-CB8DE7568543}"/>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561544"/>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4" name="图片 13" descr="" title="">
            <a:extLst>
              <a:ext uri="{FF2B5EF4-FFF2-40B4-BE49-F238E27FC236}">
                <a16:creationId xmlns:a16="http://schemas.microsoft.com/office/drawing/2014/main" id="{1689FB5B-273F-207B-DC8F-38C1CB7C05A1}"/>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0" y="2731"/>
            <a:ext cx="12192000" cy="6858000"/>
          </a:xfrm>
          <a:prstGeom prst="rect">
            <a:avLst/>
          </a:prstGeom>
        </p:spPr>
      </p:pic>
      <p:grpSp>
        <p:nvGrpSpPr>
          <p:cNvPr id="16" name="组合 15" descr="" title="">
            <a:extLst>
              <a:ext uri="{FF2B5EF4-FFF2-40B4-BE49-F238E27FC236}">
                <a16:creationId xmlns:a16="http://schemas.microsoft.com/office/drawing/2014/main" id="{378001F6-84F5-1D9E-C0B7-2D66812B72B7}"/>
              </a:ext>
            </a:extLst>
          </p:cNvPr>
          <p:cNvGrpSpPr/>
          <p:nvPr/>
        </p:nvGrpSpPr>
        <p:grpSpPr>
          <a:xfrm>
            <a:off x="0" y="1700017"/>
            <a:ext cx="12192000" cy="3762766"/>
            <a:chOff x="0" y="2257033"/>
            <a:chExt cx="12192000" cy="3762766"/>
          </a:xfrm>
        </p:grpSpPr>
        <p:grpSp>
          <p:nvGrpSpPr>
            <p:cNvPr id="9" name="组合 8" descr="" title="">
              <a:extLst>
                <a:ext uri="{FF2B5EF4-FFF2-40B4-BE49-F238E27FC236}">
                  <a16:creationId xmlns:a16="http://schemas.microsoft.com/office/drawing/2014/main" id="{002CF42A-F93A-5BD7-663D-7FE49705B969}"/>
                </a:ext>
              </a:extLst>
            </p:cNvPr>
            <p:cNvGrpSpPr/>
            <p:nvPr/>
          </p:nvGrpSpPr>
          <p:grpSpPr>
            <a:xfrm>
              <a:off x="0" y="2257033"/>
              <a:ext cx="12192000" cy="3762766"/>
              <a:chOff x="-2" y="3969718"/>
              <a:chExt cx="12192000" cy="1830910"/>
            </a:xfrm>
          </p:grpSpPr>
          <p:sp>
            <p:nvSpPr>
              <p:cNvPr id="10" name="矩形 9" descr="" title="">
                <a:extLst>
                  <a:ext uri="{FF2B5EF4-FFF2-40B4-BE49-F238E27FC236}">
                    <a16:creationId xmlns:a16="http://schemas.microsoft.com/office/drawing/2014/main" id="{1C94DD75-6A2D-94E3-E75D-89BFA4C7BBE5}"/>
                  </a:ext>
                </a:extLst>
              </p:cNvPr>
              <p:cNvSpPr/>
              <p:nvPr/>
            </p:nvSpPr>
            <p:spPr>
              <a:xfrm>
                <a:off x="-2" y="3969718"/>
                <a:ext cx="12192000" cy="1830910"/>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 title="">
                <a:extLst>
                  <a:ext uri="{FF2B5EF4-FFF2-40B4-BE49-F238E27FC236}">
                    <a16:creationId xmlns:a16="http://schemas.microsoft.com/office/drawing/2014/main" id="{BA160D9A-4230-8EC0-9B11-1512168FD566}"/>
                  </a:ext>
                </a:extLst>
              </p:cNvPr>
              <p:cNvSpPr txBox="1"/>
              <p:nvPr/>
            </p:nvSpPr>
            <p:spPr>
              <a:xfrm>
                <a:off x="1182785" y="5052395"/>
                <a:ext cx="9826425" cy="614015"/>
              </a:xfrm>
              <a:prstGeom prst="rect">
                <a:avLst/>
              </a:prstGeom>
              <a:noFill/>
            </p:spPr>
            <p:txBody>
              <a:bodyPr wrap="square" rtlCol="0">
                <a:spAutoFit/>
              </a:bodyPr>
              <a:lstStyle/>
              <a:p>
                <a:pPr marL="742950" indent="-742950">
                  <a:buFontTx/>
                  <a:buAutoNum type="arabicPeriod"/>
                </a:pPr>
                <a:r>
                  <a:rPr lang="en-US" altLang="zh-CN" sz="24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Brief Review of Proceeding Histories</a:t>
                </a:r>
                <a:endParaRPr lang="en-US" altLang="zh-CN" sz="2400" b="1" dirty="0">
                  <a:solidFill>
                    <a:schemeClr val="accent5">
                      <a:lumMod val="75000"/>
                    </a:schemeClr>
                  </a:solidFill>
                  <a:latin typeface="Calibri" panose="020F0502020204030204" pitchFamily="34" charset="0"/>
                  <a:ea typeface="Noto Serif JP" panose="02020700000000000000" pitchFamily="18" charset="-122"/>
                  <a:cs typeface="Calibri" panose="020F0502020204030204" pitchFamily="34" charset="0"/>
                </a:endParaRPr>
              </a:p>
              <a:p>
                <a:pPr marL="742950" indent="-742950">
                  <a:buAutoNum type="arabicPeriod"/>
                </a:pPr>
                <a:r>
                  <a:rPr lang="en-US" altLang="zh-CN" sz="2800" b="1" dirty="0">
                    <a:solidFill>
                      <a:schemeClr val="accent5">
                        <a:lumMod val="75000"/>
                      </a:schemeClr>
                    </a:solidFill>
                    <a:latin typeface="Calibri" panose="020F0502020204030204" pitchFamily="34" charset="0"/>
                    <a:ea typeface="Noto Serif JP" panose="02020700000000000000" pitchFamily="18" charset="-122"/>
                    <a:cs typeface="Calibri" panose="020F0502020204030204" pitchFamily="34" charset="0"/>
                  </a:rPr>
                  <a:t>Nature of AD Measure Succession</a:t>
                </a:r>
              </a:p>
              <a:p>
                <a:pPr marL="742950" indent="-742950">
                  <a:buAutoNum type="arabicPeriod"/>
                </a:pPr>
                <a:r>
                  <a:rPr lang="en-US" altLang="zh-CN" sz="24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Nature of the Transition Review</a:t>
                </a:r>
              </a:p>
            </p:txBody>
          </p:sp>
          <p:sp>
            <p:nvSpPr>
              <p:cNvPr id="12" name="文本框 11" descr="" title="">
                <a:extLst>
                  <a:ext uri="{FF2B5EF4-FFF2-40B4-BE49-F238E27FC236}">
                    <a16:creationId xmlns:a16="http://schemas.microsoft.com/office/drawing/2014/main" id="{601B0EC5-A2A0-B620-3278-F75897BE894B}"/>
                  </a:ext>
                </a:extLst>
              </p:cNvPr>
              <p:cNvSpPr txBox="1"/>
              <p:nvPr/>
            </p:nvSpPr>
            <p:spPr>
              <a:xfrm>
                <a:off x="1182786" y="4256706"/>
                <a:ext cx="9826425" cy="524159"/>
              </a:xfrm>
              <a:prstGeom prst="rect">
                <a:avLst/>
              </a:prstGeom>
              <a:noFill/>
            </p:spPr>
            <p:txBody>
              <a:bodyPr wrap="square" rtlCol="0">
                <a:spAutoFit/>
              </a:bodyPr>
              <a:lstStyle/>
              <a:p>
                <a:r>
                  <a:rPr lang="en-US" altLang="zh-CN" sz="32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 I </a:t>
                </a:r>
              </a:p>
              <a:p>
                <a:r>
                  <a:rPr lang="en-US" altLang="zh-CN" sz="3200" b="1" dirty="0">
                    <a:solidFill>
                      <a:schemeClr val="bg1"/>
                    </a:solidFill>
                    <a:latin typeface="Calibri" panose="020F0502020204030204" pitchFamily="34" charset="0"/>
                    <a:ea typeface="Noto Serif JP" panose="02020700000000000000" pitchFamily="18" charset="-122"/>
                    <a:cs typeface="Calibri" panose="020F0502020204030204" pitchFamily="34" charset="0"/>
                  </a:rPr>
                  <a:t>Particular Nature of Measures &amp; Transition Review</a:t>
                </a:r>
              </a:p>
            </p:txBody>
          </p:sp>
        </p:grpSp>
        <p:cxnSp>
          <p:nvCxnSpPr>
            <p:cNvPr id="13" name="直接连接符 12" descr="" title="">
              <a:extLst>
                <a:ext uri="{FF2B5EF4-FFF2-40B4-BE49-F238E27FC236}">
                  <a16:creationId xmlns:a16="http://schemas.microsoft.com/office/drawing/2014/main" id="{D46A9FF5-1994-8DBD-D9C6-A51AD15B4758}"/>
                </a:ext>
              </a:extLst>
            </p:cNvPr>
            <p:cNvCxnSpPr>
              <a:cxnSpLocks/>
            </p:cNvCxnSpPr>
            <p:nvPr/>
          </p:nvCxnSpPr>
          <p:spPr>
            <a:xfrm>
              <a:off x="1262073" y="4063011"/>
              <a:ext cx="966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灯片编号占位符 16" descr="" title="">
            <a:extLst>
              <a:ext uri="{FF2B5EF4-FFF2-40B4-BE49-F238E27FC236}">
                <a16:creationId xmlns:a16="http://schemas.microsoft.com/office/drawing/2014/main" id="{A6B29A39-CC0C-79B5-E53E-1852FC4695CF}"/>
              </a:ext>
            </a:extLst>
          </p:cNvPr>
          <p:cNvSpPr>
            <a:spLocks noGrp="1"/>
          </p:cNvSpPr>
          <p:nvPr>
            <p:ph type="sldNum" sz="quarter" idx="12"/>
          </p:nvPr>
        </p:nvSpPr>
        <p:spPr/>
        <p:txBody>
          <a:bodyPr/>
          <a:lstStyle/>
          <a:p>
            <a:fld id="{9B618960-8005-486C-9A75-10CB2AAC16F9}" type="slidenum">
              <a:rPr lang="en-US" smtClean="0"/>
              <a:t>7</a:t>
            </a:fld>
            <a:endParaRPr lang="en-US"/>
          </a:p>
        </p:txBody>
      </p:sp>
      <p:sp>
        <p:nvSpPr>
          <p:cNvPr id="2" name="文本框 1" descr="" title="">
            <a:extLst>
              <a:ext uri="{FF2B5EF4-FFF2-40B4-BE49-F238E27FC236}">
                <a16:creationId xmlns:a16="http://schemas.microsoft.com/office/drawing/2014/main" id="{0CC2B53E-81EB-77CB-F162-5B4601CE0A0B}"/>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870792"/>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69532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Nature of AD Measure Succession</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8</a:t>
            </a:fld>
            <a:endParaRPr lang="en-US" dirty="0"/>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59464" y="1560296"/>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2909034" y="1993899"/>
              <a:ext cx="6373932" cy="831819"/>
              <a:chOff x="2909033" y="2071458"/>
              <a:chExt cx="6373932" cy="838423"/>
            </a:xfrm>
          </p:grpSpPr>
          <p:sp>
            <p:nvSpPr>
              <p:cNvPr id="17" name="矩形 16" descr="" title="">
                <a:extLst>
                  <a:ext uri="{FF2B5EF4-FFF2-40B4-BE49-F238E27FC236}">
                    <a16:creationId xmlns:a16="http://schemas.microsoft.com/office/drawing/2014/main" id="{A7D06C84-194E-5591-05E1-D13625906EF7}"/>
                  </a:ext>
                </a:extLst>
              </p:cNvPr>
              <p:cNvSpPr/>
              <p:nvPr/>
            </p:nvSpPr>
            <p:spPr>
              <a:xfrm>
                <a:off x="2909033" y="2071458"/>
                <a:ext cx="6373932" cy="8384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2909033" y="2175175"/>
                <a:ext cx="6373932" cy="651462"/>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CCCMC doubts if the UK could be regarded as a legal successor to the EU under International agreements </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sp>
        <p:nvSpPr>
          <p:cNvPr id="15" name="文本框 14" descr="" title="">
            <a:extLst>
              <a:ext uri="{FF2B5EF4-FFF2-40B4-BE49-F238E27FC236}">
                <a16:creationId xmlns:a16="http://schemas.microsoft.com/office/drawing/2014/main" id="{E6A30804-BF19-06DB-9E98-3405F0A4E0A6}"/>
              </a:ext>
            </a:extLst>
          </p:cNvPr>
          <p:cNvSpPr txBox="1"/>
          <p:nvPr/>
        </p:nvSpPr>
        <p:spPr>
          <a:xfrm>
            <a:off x="6713302" y="3186688"/>
            <a:ext cx="3406586" cy="2496133"/>
          </a:xfrm>
          <a:prstGeom prst="rect">
            <a:avLst/>
          </a:prstGeom>
          <a:noFill/>
        </p:spPr>
        <p:txBody>
          <a:bodyPr wrap="square" rtlCol="0">
            <a:spAutoFit/>
          </a:bodyPr>
          <a:lstStyle/>
          <a:p>
            <a:pPr marL="285750" indent="-285750" algn="just">
              <a:lnSpc>
                <a:spcPts val="2100"/>
              </a:lnSpc>
              <a:buFont typeface="Arial" panose="020B0604020202020204" pitchFamily="34" charset="0"/>
              <a:buChar char="•"/>
            </a:pPr>
            <a:r>
              <a:rPr lang="en-US" altLang="zh-CN" sz="1400" dirty="0"/>
              <a:t>The EU specifically set out in its Official Journal published on 18 January 2021, that the </a:t>
            </a:r>
            <a:r>
              <a:rPr lang="en-US" altLang="zh-CN" sz="1400" b="1" dirty="0">
                <a:solidFill>
                  <a:schemeClr val="accent2"/>
                </a:solidFill>
              </a:rPr>
              <a:t>transition period</a:t>
            </a:r>
            <a:r>
              <a:rPr lang="en-US" altLang="zh-CN" sz="1400" dirty="0"/>
              <a:t> which the UK remained subject to Union law </a:t>
            </a:r>
            <a:r>
              <a:rPr lang="en-US" altLang="zh-CN" sz="1400" b="1" dirty="0">
                <a:solidFill>
                  <a:schemeClr val="accent2"/>
                </a:solidFill>
              </a:rPr>
              <a:t>ended on 31 December 2020</a:t>
            </a:r>
            <a:r>
              <a:rPr lang="en-US" altLang="zh-CN" sz="1400" dirty="0"/>
              <a:t>. </a:t>
            </a:r>
          </a:p>
          <a:p>
            <a:pPr marL="285750" indent="-285750" algn="just">
              <a:lnSpc>
                <a:spcPts val="2100"/>
              </a:lnSpc>
              <a:buFont typeface="Arial" panose="020B0604020202020204" pitchFamily="34" charset="0"/>
              <a:buChar char="•"/>
            </a:pPr>
            <a:r>
              <a:rPr lang="en-US" altLang="zh-CN" sz="1400" dirty="0"/>
              <a:t>All anti-dumping and anti-subsidy measures in force applied from 1 January 2021, only to imports into the </a:t>
            </a:r>
            <a:r>
              <a:rPr lang="en-US" altLang="zh-CN" sz="1400" b="1" dirty="0">
                <a:solidFill>
                  <a:schemeClr val="accent2"/>
                </a:solidFill>
              </a:rPr>
              <a:t>twenty-seven Member States</a:t>
            </a:r>
            <a:r>
              <a:rPr lang="en-US" altLang="zh-CN" sz="1400" dirty="0"/>
              <a:t>. </a:t>
            </a:r>
            <a:endParaRPr lang="zh-CN" altLang="en-US" sz="1400" dirty="0"/>
          </a:p>
        </p:txBody>
      </p:sp>
      <p:cxnSp>
        <p:nvCxnSpPr>
          <p:cNvPr id="21" name="直接连接符 20" descr="" title="">
            <a:extLst>
              <a:ext uri="{FF2B5EF4-FFF2-40B4-BE49-F238E27FC236}">
                <a16:creationId xmlns:a16="http://schemas.microsoft.com/office/drawing/2014/main" id="{DEFA2267-11A8-8DA3-1F46-FA7DF816B635}"/>
              </a:ext>
            </a:extLst>
          </p:cNvPr>
          <p:cNvCxnSpPr>
            <a:cxnSpLocks/>
          </p:cNvCxnSpPr>
          <p:nvPr/>
        </p:nvCxnSpPr>
        <p:spPr>
          <a:xfrm>
            <a:off x="6427697" y="3186688"/>
            <a:ext cx="0" cy="2604512"/>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5" name="图片 24" descr="" title="">
            <a:extLst>
              <a:ext uri="{FF2B5EF4-FFF2-40B4-BE49-F238E27FC236}">
                <a16:creationId xmlns:a16="http://schemas.microsoft.com/office/drawing/2014/main" id="{272684B5-7563-9335-E414-52F785BDD72A}"/>
              </a:ext>
            </a:extLst>
          </p:cNvPr>
          <p:cNvPicPr>
            <a:picLocks noChangeAspect="1"/>
          </p:cNvPicPr>
          <p:nvPr/>
        </p:nvPicPr>
        <p:blipFill>
          <a:blip r:embed="rId3"/>
          <a:stretch>
            <a:fillRect/>
          </a:stretch>
        </p:blipFill>
        <p:spPr>
          <a:xfrm>
            <a:off x="1714595" y="3237425"/>
            <a:ext cx="4411662" cy="2500184"/>
          </a:xfrm>
          <a:prstGeom prst="rect">
            <a:avLst/>
          </a:prstGeom>
          <a:ln>
            <a:solidFill>
              <a:schemeClr val="tx2">
                <a:lumMod val="75000"/>
              </a:schemeClr>
            </a:solidFill>
          </a:ln>
          <a:effectLst>
            <a:outerShdw blurRad="50800" dist="38100" dir="2700000" algn="tl" rotWithShape="0">
              <a:prstClr val="black">
                <a:alpha val="40000"/>
              </a:prstClr>
            </a:outerShdw>
          </a:effectLst>
        </p:spPr>
      </p:pic>
      <p:sp>
        <p:nvSpPr>
          <p:cNvPr id="11" name="标注: 弯曲线形(无边框) 10" descr="" title="">
            <a:extLst>
              <a:ext uri="{FF2B5EF4-FFF2-40B4-BE49-F238E27FC236}">
                <a16:creationId xmlns:a16="http://schemas.microsoft.com/office/drawing/2014/main" id="{DF2460D5-A9A1-E8AB-CB5B-1C2EDE9BDB52}"/>
              </a:ext>
            </a:extLst>
          </p:cNvPr>
          <p:cNvSpPr/>
          <p:nvPr/>
        </p:nvSpPr>
        <p:spPr>
          <a:xfrm>
            <a:off x="9363131" y="5401499"/>
            <a:ext cx="1039906" cy="788894"/>
          </a:xfrm>
          <a:prstGeom prst="callout2">
            <a:avLst>
              <a:gd name="adj1" fmla="val 22159"/>
              <a:gd name="adj2" fmla="val -1436"/>
              <a:gd name="adj3" fmla="val 23295"/>
              <a:gd name="adj4" fmla="val -50287"/>
              <a:gd name="adj5" fmla="val 157954"/>
              <a:gd name="adj6" fmla="val -129425"/>
            </a:avLst>
          </a:prstGeom>
          <a:solidFill>
            <a:schemeClr val="accent1"/>
          </a:solidFill>
          <a:ln w="50800">
            <a:no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标注: 弯曲线形(无边框) 9" descr="" title="">
            <a:extLst>
              <a:ext uri="{FF2B5EF4-FFF2-40B4-BE49-F238E27FC236}">
                <a16:creationId xmlns:a16="http://schemas.microsoft.com/office/drawing/2014/main" id="{BFFA0783-3747-F8B9-785F-3D6A97224C9E}"/>
              </a:ext>
            </a:extLst>
          </p:cNvPr>
          <p:cNvSpPr/>
          <p:nvPr/>
        </p:nvSpPr>
        <p:spPr>
          <a:xfrm>
            <a:off x="9333685" y="5342188"/>
            <a:ext cx="1039906" cy="788894"/>
          </a:xfrm>
          <a:prstGeom prst="callout2">
            <a:avLst>
              <a:gd name="adj1" fmla="val 22159"/>
              <a:gd name="adj2" fmla="val -1436"/>
              <a:gd name="adj3" fmla="val 23295"/>
              <a:gd name="adj4" fmla="val -50287"/>
              <a:gd name="adj5" fmla="val 164772"/>
              <a:gd name="adj6" fmla="val -128563"/>
            </a:avLst>
          </a:prstGeom>
          <a:solidFill>
            <a:schemeClr val="accent1">
              <a:lumMod val="75000"/>
            </a:schemeClr>
          </a:solidFill>
          <a:ln w="50800">
            <a:no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t>28 States excluding the UK</a:t>
            </a:r>
            <a:endParaRPr lang="zh-CN" altLang="en-US" sz="1400" b="1" dirty="0"/>
          </a:p>
        </p:txBody>
      </p:sp>
      <p:sp>
        <p:nvSpPr>
          <p:cNvPr id="12" name="文本框 11" descr="" title="">
            <a:extLst>
              <a:ext uri="{FF2B5EF4-FFF2-40B4-BE49-F238E27FC236}">
                <a16:creationId xmlns:a16="http://schemas.microsoft.com/office/drawing/2014/main" id="{865DE2E4-52FA-D794-FCDC-D3F8E4D7D6E3}"/>
              </a:ext>
            </a:extLst>
          </p:cNvPr>
          <p:cNvSpPr txBox="1"/>
          <p:nvPr/>
        </p:nvSpPr>
        <p:spPr>
          <a:xfrm>
            <a:off x="304800" y="6484883"/>
            <a:ext cx="6248400" cy="246221"/>
          </a:xfrm>
          <a:prstGeom prst="rect">
            <a:avLst/>
          </a:prstGeom>
          <a:noFill/>
        </p:spPr>
        <p:txBody>
          <a:bodyPr wrap="square" rtlCol="0">
            <a:spAutoFit/>
          </a:bodyPr>
          <a:lstStyle/>
          <a:p>
            <a:r>
              <a:rPr lang="en-US" altLang="zh-CN" sz="1000" b="1" dirty="0"/>
              <a:t>Source</a:t>
            </a:r>
            <a:r>
              <a:rPr lang="en-US" altLang="zh-CN" sz="1000" dirty="0"/>
              <a:t>: EU </a:t>
            </a:r>
            <a:r>
              <a:rPr lang="en-US" altLang="zh-CN" sz="1000" i="1" dirty="0"/>
              <a:t>Official Journal</a:t>
            </a:r>
            <a:r>
              <a:rPr lang="en-US" altLang="zh-CN" sz="1000" dirty="0"/>
              <a:t> 2021/C 18/11</a:t>
            </a:r>
            <a:endParaRPr lang="zh-CN" altLang="en-US" sz="1000" dirty="0"/>
          </a:p>
        </p:txBody>
      </p:sp>
      <p:sp>
        <p:nvSpPr>
          <p:cNvPr id="13" name="文本框 12" descr="" title="">
            <a:extLst>
              <a:ext uri="{FF2B5EF4-FFF2-40B4-BE49-F238E27FC236}">
                <a16:creationId xmlns:a16="http://schemas.microsoft.com/office/drawing/2014/main" id="{0F118D50-BD67-B8E1-8114-F06BB4F7CC0A}"/>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506563"/>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直接连接符 7" descr="" title="">
            <a:extLst>
              <a:ext uri="{FF2B5EF4-FFF2-40B4-BE49-F238E27FC236}">
                <a16:creationId xmlns:a16="http://schemas.microsoft.com/office/drawing/2014/main" id="{3AF0EF07-21ED-A2E6-575E-DBF599FEF89D}"/>
              </a:ext>
            </a:extLst>
          </p:cNvPr>
          <p:cNvCxnSpPr>
            <a:cxnSpLocks/>
          </p:cNvCxnSpPr>
          <p:nvPr/>
        </p:nvCxnSpPr>
        <p:spPr>
          <a:xfrm>
            <a:off x="1373585" y="1384300"/>
            <a:ext cx="6336000" cy="0"/>
          </a:xfrm>
          <a:prstGeom prst="line">
            <a:avLst/>
          </a:prstGeom>
          <a:ln>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9" name="文本框 8" descr="" title="">
            <a:extLst>
              <a:ext uri="{FF2B5EF4-FFF2-40B4-BE49-F238E27FC236}">
                <a16:creationId xmlns:a16="http://schemas.microsoft.com/office/drawing/2014/main" id="{58A37B22-248B-8BD8-B689-3BE2B6119953}"/>
              </a:ext>
            </a:extLst>
          </p:cNvPr>
          <p:cNvSpPr txBox="1"/>
          <p:nvPr/>
        </p:nvSpPr>
        <p:spPr>
          <a:xfrm>
            <a:off x="1327150" y="736312"/>
            <a:ext cx="7283450" cy="584775"/>
          </a:xfrm>
          <a:prstGeom prst="rect">
            <a:avLst/>
          </a:prstGeom>
          <a:noFill/>
        </p:spPr>
        <p:txBody>
          <a:bodyPr wrap="square" rtlCol="0">
            <a:spAutoFit/>
          </a:bodyPr>
          <a:lstStyle/>
          <a:p>
            <a:r>
              <a:rPr lang="en-US" altLang="zh-CN" sz="3200" dirty="0">
                <a:latin typeface="Abadi" panose="020B0604020202020204" pitchFamily="34" charset="0"/>
                <a:cs typeface="Aharoni" panose="020B0604020202020204" pitchFamily="2" charset="-79"/>
              </a:rPr>
              <a:t>Nature of AD Measure Succession</a:t>
            </a:r>
            <a:endParaRPr lang="zh-CN" altLang="en-US" sz="3200" dirty="0">
              <a:latin typeface="Abadi" panose="020B0604020202020204" pitchFamily="34" charset="0"/>
              <a:cs typeface="Aharoni" panose="020B0604020202020204" pitchFamily="2" charset="-79"/>
            </a:endParaRPr>
          </a:p>
        </p:txBody>
      </p:sp>
      <p:sp>
        <p:nvSpPr>
          <p:cNvPr id="3" name="灯片编号占位符 2" descr="" title="">
            <a:extLst>
              <a:ext uri="{FF2B5EF4-FFF2-40B4-BE49-F238E27FC236}">
                <a16:creationId xmlns:a16="http://schemas.microsoft.com/office/drawing/2014/main" id="{AA799582-107B-6D03-6108-EB28D279EAEF}"/>
              </a:ext>
            </a:extLst>
          </p:cNvPr>
          <p:cNvSpPr>
            <a:spLocks noGrp="1"/>
          </p:cNvSpPr>
          <p:nvPr>
            <p:ph type="sldNum" sz="quarter" idx="12"/>
          </p:nvPr>
        </p:nvSpPr>
        <p:spPr/>
        <p:txBody>
          <a:bodyPr/>
          <a:lstStyle/>
          <a:p>
            <a:fld id="{9B618960-8005-486C-9A75-10CB2AAC16F9}" type="slidenum">
              <a:rPr lang="en-US" smtClean="0"/>
              <a:t>9</a:t>
            </a:fld>
            <a:endParaRPr lang="en-US"/>
          </a:p>
        </p:txBody>
      </p:sp>
      <p:grpSp>
        <p:nvGrpSpPr>
          <p:cNvPr id="7" name="组合 6" descr="" title="">
            <a:extLst>
              <a:ext uri="{FF2B5EF4-FFF2-40B4-BE49-F238E27FC236}">
                <a16:creationId xmlns:a16="http://schemas.microsoft.com/office/drawing/2014/main" id="{AB74E875-493E-339F-41B3-BB9D01D5A1AE}"/>
              </a:ext>
            </a:extLst>
          </p:cNvPr>
          <p:cNvGrpSpPr/>
          <p:nvPr/>
        </p:nvGrpSpPr>
        <p:grpSpPr>
          <a:xfrm>
            <a:off x="1213372" y="1537570"/>
            <a:ext cx="9765257" cy="4785461"/>
            <a:chOff x="1194496" y="1499470"/>
            <a:chExt cx="9765257" cy="4785461"/>
          </a:xfrm>
        </p:grpSpPr>
        <p:sp>
          <p:nvSpPr>
            <p:cNvPr id="2" name="半闭框 1" descr="" title="">
              <a:extLst>
                <a:ext uri="{FF2B5EF4-FFF2-40B4-BE49-F238E27FC236}">
                  <a16:creationId xmlns:a16="http://schemas.microsoft.com/office/drawing/2014/main" id="{53C7C5CC-561C-DF42-0481-604DD2BB7E73}"/>
                </a:ext>
              </a:extLst>
            </p:cNvPr>
            <p:cNvSpPr/>
            <p:nvPr/>
          </p:nvSpPr>
          <p:spPr>
            <a:xfrm>
              <a:off x="1194496" y="1499470"/>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半闭框 3" descr="" title="">
              <a:extLst>
                <a:ext uri="{FF2B5EF4-FFF2-40B4-BE49-F238E27FC236}">
                  <a16:creationId xmlns:a16="http://schemas.microsoft.com/office/drawing/2014/main" id="{A3C251D6-FFB4-9DA7-23D9-CF452EDCD080}"/>
                </a:ext>
              </a:extLst>
            </p:cNvPr>
            <p:cNvSpPr/>
            <p:nvPr/>
          </p:nvSpPr>
          <p:spPr>
            <a:xfrm rot="10800000">
              <a:off x="9626253" y="5070895"/>
              <a:ext cx="1333500" cy="1214036"/>
            </a:xfrm>
            <a:prstGeom prst="halfFram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descr="" title="">
              <a:extLst>
                <a:ext uri="{FF2B5EF4-FFF2-40B4-BE49-F238E27FC236}">
                  <a16:creationId xmlns:a16="http://schemas.microsoft.com/office/drawing/2014/main" id="{5AFE007D-0D97-9D74-99E7-19D9C6504673}"/>
                </a:ext>
              </a:extLst>
            </p:cNvPr>
            <p:cNvSpPr/>
            <p:nvPr/>
          </p:nvSpPr>
          <p:spPr>
            <a:xfrm>
              <a:off x="1348185" y="1638300"/>
              <a:ext cx="9495631" cy="45211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descr="" title="">
              <a:extLst>
                <a:ext uri="{FF2B5EF4-FFF2-40B4-BE49-F238E27FC236}">
                  <a16:creationId xmlns:a16="http://schemas.microsoft.com/office/drawing/2014/main" id="{A485C4F7-F5BE-3C15-6448-86AD6DBE45FF}"/>
                </a:ext>
              </a:extLst>
            </p:cNvPr>
            <p:cNvGrpSpPr/>
            <p:nvPr/>
          </p:nvGrpSpPr>
          <p:grpSpPr>
            <a:xfrm>
              <a:off x="3240348" y="1917699"/>
              <a:ext cx="5711304" cy="831819"/>
              <a:chOff x="3240347" y="1994652"/>
              <a:chExt cx="5711304" cy="838423"/>
            </a:xfrm>
          </p:grpSpPr>
          <p:sp>
            <p:nvSpPr>
              <p:cNvPr id="17" name="矩形 16" descr="" title="">
                <a:extLst>
                  <a:ext uri="{FF2B5EF4-FFF2-40B4-BE49-F238E27FC236}">
                    <a16:creationId xmlns:a16="http://schemas.microsoft.com/office/drawing/2014/main" id="{A7D06C84-194E-5591-05E1-D13625906EF7}"/>
                  </a:ext>
                </a:extLst>
              </p:cNvPr>
              <p:cNvSpPr/>
              <p:nvPr/>
            </p:nvSpPr>
            <p:spPr>
              <a:xfrm>
                <a:off x="3240347" y="1994652"/>
                <a:ext cx="5711304" cy="8384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descr="" title="">
                <a:extLst>
                  <a:ext uri="{FF2B5EF4-FFF2-40B4-BE49-F238E27FC236}">
                    <a16:creationId xmlns:a16="http://schemas.microsoft.com/office/drawing/2014/main" id="{08583A3F-EBFD-749F-32E0-C57AF4073EC6}"/>
                  </a:ext>
                </a:extLst>
              </p:cNvPr>
              <p:cNvSpPr txBox="1"/>
              <p:nvPr/>
            </p:nvSpPr>
            <p:spPr>
              <a:xfrm>
                <a:off x="3240347" y="2098369"/>
                <a:ext cx="5711304" cy="646331"/>
              </a:xfrm>
              <a:prstGeom prst="rect">
                <a:avLst/>
              </a:prstGeom>
              <a:noFill/>
            </p:spPr>
            <p:txBody>
              <a:bodyPr wrap="square" rtlCol="0">
                <a:spAutoFit/>
              </a:bodyPr>
              <a:lstStyle/>
              <a:p>
                <a:pPr algn="ctr"/>
                <a:r>
                  <a:rPr lang="en-US" altLang="zh-CN" b="1" dirty="0">
                    <a:solidFill>
                      <a:schemeClr val="bg1"/>
                    </a:solidFill>
                    <a:latin typeface="Adobe Devanagari" panose="02040503050201020203" pitchFamily="18" charset="0"/>
                    <a:cs typeface="Adobe Devanagari" panose="02040503050201020203" pitchFamily="18" charset="0"/>
                  </a:rPr>
                  <a:t>Article 1 &amp; 6 of </a:t>
                </a:r>
              </a:p>
              <a:p>
                <a:pPr algn="ctr"/>
                <a:r>
                  <a:rPr lang="en-US" altLang="zh-CN" b="1" dirty="0">
                    <a:solidFill>
                      <a:schemeClr val="bg1"/>
                    </a:solidFill>
                    <a:latin typeface="Adobe Devanagari" panose="02040503050201020203" pitchFamily="18" charset="0"/>
                    <a:cs typeface="Adobe Devanagari" panose="02040503050201020203" pitchFamily="18" charset="0"/>
                  </a:rPr>
                  <a:t>WTO Anti-Dumping Agreement (WTO ADA)</a:t>
                </a:r>
                <a:endParaRPr lang="zh-CN" altLang="en-US" b="1" dirty="0">
                  <a:solidFill>
                    <a:schemeClr val="bg1"/>
                  </a:solidFill>
                  <a:latin typeface="Adobe Devanagari" panose="02040503050201020203" pitchFamily="18" charset="0"/>
                  <a:cs typeface="Adobe Devanagari" panose="02040503050201020203" pitchFamily="18" charset="0"/>
                </a:endParaRPr>
              </a:p>
            </p:txBody>
          </p:sp>
        </p:grpSp>
      </p:grpSp>
      <p:grpSp>
        <p:nvGrpSpPr>
          <p:cNvPr id="24" name="组合 23" descr="" title="">
            <a:extLst>
              <a:ext uri="{FF2B5EF4-FFF2-40B4-BE49-F238E27FC236}">
                <a16:creationId xmlns:a16="http://schemas.microsoft.com/office/drawing/2014/main" id="{775F48AF-5E41-500D-0FEC-185C1C3D737B}"/>
              </a:ext>
            </a:extLst>
          </p:cNvPr>
          <p:cNvGrpSpPr/>
          <p:nvPr/>
        </p:nvGrpSpPr>
        <p:grpSpPr>
          <a:xfrm>
            <a:off x="5157813" y="3702790"/>
            <a:ext cx="5103544" cy="2228212"/>
            <a:chOff x="3259224" y="4369446"/>
            <a:chExt cx="5711305" cy="2517467"/>
          </a:xfrm>
        </p:grpSpPr>
        <p:pic>
          <p:nvPicPr>
            <p:cNvPr id="18" name="图片 17" descr="" title="">
              <a:extLst>
                <a:ext uri="{FF2B5EF4-FFF2-40B4-BE49-F238E27FC236}">
                  <a16:creationId xmlns:a16="http://schemas.microsoft.com/office/drawing/2014/main" id="{7FDEEFF2-7E89-AACD-1ACA-7CF36B6D8B0D}"/>
                </a:ext>
              </a:extLst>
            </p:cNvPr>
            <p:cNvPicPr>
              <a:picLocks noChangeAspect="1"/>
            </p:cNvPicPr>
            <p:nvPr/>
          </p:nvPicPr>
          <p:blipFill>
            <a:blip r:embed="rId3"/>
            <a:stretch>
              <a:fillRect/>
            </a:stretch>
          </p:blipFill>
          <p:spPr>
            <a:xfrm>
              <a:off x="3259225" y="4369446"/>
              <a:ext cx="5711304" cy="1334670"/>
            </a:xfrm>
            <a:prstGeom prst="rect">
              <a:avLst/>
            </a:prstGeom>
            <a:effectLst>
              <a:outerShdw blurRad="50800" dist="38100" dir="2700000" algn="tl" rotWithShape="0">
                <a:prstClr val="black">
                  <a:alpha val="40000"/>
                </a:prstClr>
              </a:outerShdw>
            </a:effectLst>
          </p:spPr>
        </p:pic>
        <p:pic>
          <p:nvPicPr>
            <p:cNvPr id="21" name="图片 20" descr="" title="">
              <a:extLst>
                <a:ext uri="{FF2B5EF4-FFF2-40B4-BE49-F238E27FC236}">
                  <a16:creationId xmlns:a16="http://schemas.microsoft.com/office/drawing/2014/main" id="{E981B229-AEDA-1B17-5D45-5107FEA6EC8A}"/>
                </a:ext>
              </a:extLst>
            </p:cNvPr>
            <p:cNvPicPr>
              <a:picLocks noChangeAspect="1"/>
            </p:cNvPicPr>
            <p:nvPr/>
          </p:nvPicPr>
          <p:blipFill>
            <a:blip r:embed="rId4"/>
            <a:stretch>
              <a:fillRect/>
            </a:stretch>
          </p:blipFill>
          <p:spPr>
            <a:xfrm>
              <a:off x="3259224" y="5650935"/>
              <a:ext cx="5711304" cy="1235978"/>
            </a:xfrm>
            <a:prstGeom prst="rect">
              <a:avLst/>
            </a:prstGeom>
            <a:effectLst>
              <a:outerShdw blurRad="50800" dist="38100" dir="2700000" algn="tl" rotWithShape="0">
                <a:prstClr val="black">
                  <a:alpha val="40000"/>
                </a:prstClr>
              </a:outerShdw>
            </a:effectLst>
          </p:spPr>
        </p:pic>
      </p:grpSp>
      <p:pic>
        <p:nvPicPr>
          <p:cNvPr id="13" name="图片 12" descr="" title="">
            <a:extLst>
              <a:ext uri="{FF2B5EF4-FFF2-40B4-BE49-F238E27FC236}">
                <a16:creationId xmlns:a16="http://schemas.microsoft.com/office/drawing/2014/main" id="{1393492B-C7B6-CE3F-104A-8C55A811F7C4}"/>
              </a:ext>
            </a:extLst>
          </p:cNvPr>
          <p:cNvPicPr>
            <a:picLocks noChangeAspect="1"/>
          </p:cNvPicPr>
          <p:nvPr/>
        </p:nvPicPr>
        <p:blipFill>
          <a:blip r:embed="rId5"/>
          <a:stretch>
            <a:fillRect/>
          </a:stretch>
        </p:blipFill>
        <p:spPr>
          <a:xfrm>
            <a:off x="1732509" y="2926753"/>
            <a:ext cx="5251156" cy="1277789"/>
          </a:xfrm>
          <a:prstGeom prst="rect">
            <a:avLst/>
          </a:prstGeom>
          <a:effectLst>
            <a:outerShdw blurRad="50800" dist="38100" dir="2700000" algn="tl" rotWithShape="0">
              <a:prstClr val="black">
                <a:alpha val="40000"/>
              </a:prstClr>
            </a:outerShdw>
          </a:effectLst>
        </p:spPr>
      </p:pic>
      <p:sp>
        <p:nvSpPr>
          <p:cNvPr id="10" name="文本框 9" descr="" title="">
            <a:extLst>
              <a:ext uri="{FF2B5EF4-FFF2-40B4-BE49-F238E27FC236}">
                <a16:creationId xmlns:a16="http://schemas.microsoft.com/office/drawing/2014/main" id="{4BD80BF2-5395-A5C2-E8B5-1EDE88CE42A7}"/>
              </a:ext>
            </a:extLst>
          </p:cNvPr>
          <p:cNvSpPr txBox="1"/>
          <p:nvPr/>
        </p:nvSpPr>
        <p:spPr>
          <a:xfrm>
            <a:off x="10082048" y="105103"/>
            <a:ext cx="1978573"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Non-confidential</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816168"/>
      </p:ext>
    </p:extLst>
  </p:cSld>
  <p:clrMapOvr>
    <a:masterClrMapping/>
  </p:clrMapOvr>
</p:sld>
</file>

<file path=ppt/theme/theme1.xml><?xml version="1.0" encoding="utf-8"?>
<a:theme xmlns:thm15="http://schemas.microsoft.com/office/thememl/2012/main"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80E48E807ED4AA4BA7BE40CA69573" ma:contentTypeVersion="12" ma:contentTypeDescription="Create a new document." ma:contentTypeScope="" ma:versionID="56950577f264f632766a75cb3b9aba8c">
  <xsd:schema xmlns:xsd="http://www.w3.org/2001/XMLSchema" xmlns:xs="http://www.w3.org/2001/XMLSchema" xmlns:p="http://schemas.microsoft.com/office/2006/metadata/properties" xmlns:ns1="http://schemas.microsoft.com/sharepoint/v3" xmlns:ns2="ef760887-92d3-413b-b11d-236601df688e" xmlns:ns3="e30f7a5d-8fa8-41c9-ac7a-9b097ed4b6af" targetNamespace="http://schemas.microsoft.com/office/2006/metadata/properties" ma:root="true" ma:fieldsID="aa30e3010c7aed7f30ac38113d41b4b5" ns1:_="" ns2:_="" ns3:_="">
    <xsd:import namespace="http://schemas.microsoft.com/sharepoint/v3"/>
    <xsd:import namespace="ef760887-92d3-413b-b11d-236601df688e"/>
    <xsd:import namespace="e30f7a5d-8fa8-41c9-ac7a-9b097ed4b6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760887-92d3-413b-b11d-236601df68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40df2b-c156-4e70-b773-96d34ab3705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0f7a5d-8fa8-41c9-ac7a-9b097ed4b6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49e4df2-fc7b-40ef-a90a-380ef4425123}" ma:internalName="TaxCatchAll" ma:showField="CatchAllData" ma:web="e30f7a5d-8fa8-41c9-ac7a-9b097ed4b6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f760887-92d3-413b-b11d-236601df688e">
      <Terms xmlns="http://schemas.microsoft.com/office/infopath/2007/PartnerControls"/>
    </lcf76f155ced4ddcb4097134ff3c332f>
    <_ip_UnifiedCompliancePolicyProperties xmlns="http://schemas.microsoft.com/sharepoint/v3" xsi:nil="true"/>
    <TaxCatchAll xmlns="e30f7a5d-8fa8-41c9-ac7a-9b097ed4b6af" xsi:nil="true"/>
  </documentManagement>
</p:properties>
</file>

<file path=customXml/itemProps1.xml><?xml version="1.0" encoding="utf-8"?>
<ds:datastoreItem xmlns:ds="http://schemas.openxmlformats.org/officeDocument/2006/customXml" ds:itemID="{5BA8C828-BE5B-4F9D-8016-3C8009321E71}"/>
</file>

<file path=customXml/itemProps2.xml><?xml version="1.0" encoding="utf-8"?>
<ds:datastoreItem xmlns:ds="http://schemas.openxmlformats.org/officeDocument/2006/customXml" ds:itemID="{7D92C672-6E1C-4E80-B572-943AF2730BCF}"/>
</file>

<file path=customXml/itemProps3.xml><?xml version="1.0" encoding="utf-8"?>
<ds:datastoreItem xmlns:ds="http://schemas.openxmlformats.org/officeDocument/2006/customXml" ds:itemID="{CCE995AA-371E-44AC-A57F-67112D7E2DFF}"/>
</file>

<file path=docProps/app.xml><?xml version="1.0" encoding="utf-8"?>
<ap:Properties xmlns:vt="http://schemas.openxmlformats.org/officeDocument/2006/docPropsVTypes" xmlns:ap="http://schemas.openxmlformats.org/officeDocument/2006/extended-properties">
  <ap:Words>2133</ap:Words>
  <ap:Paragraphs>376</ap:Paragraphs>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1899-12-31T23:00:00Z</dcterms:created>
  <dcterms:modified xsi:type="dcterms:W3CDTF">1899-12-31T23:00:00Z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0x010100C9280E48E807ED4AA4BA7BE40CA69573</vt:lpwstr>
  </property>
</Properties>
</file>