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sldIdLst>
    <p:sldId id="257" r:id="rId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256" autoAdjust="0"/>
  </p:normalViewPr>
  <p:slideViewPr>
    <p:cSldViewPr>
      <p:cViewPr varScale="1">
        <p:scale>
          <a:sx n="54" d="100"/>
          <a:sy n="54" d="100"/>
        </p:scale>
        <p:origin x="1448" y="5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11" Type="http://schemas.openxmlformats.org/officeDocument/2006/relationships/customXml" Target="../customXml/item4.xml"/><Relationship Id="rId5" Type="http://schemas.openxmlformats.org/officeDocument/2006/relationships/presProps" Target="presProps.xml"/><Relationship Id="rId10" Type="http://schemas.openxmlformats.org/officeDocument/2006/relationships/customXml" Target="../customXml/item3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01D8F-54CB-4311-B0B5-2502477DB590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DF78D9-9757-4B19-A86A-19740044A54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29F4E-BCEC-4434-B5BC-7773E7B5FAFA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80CB2-20D3-45CD-9916-3ED7D43A7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85208" y="450710"/>
            <a:ext cx="15628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Head Office</a:t>
            </a:r>
          </a:p>
          <a:p>
            <a:pPr algn="ctr"/>
            <a:r>
              <a:rPr lang="en-GB" sz="1400" dirty="0" err="1">
                <a:solidFill>
                  <a:schemeClr val="tx1"/>
                </a:solidFill>
              </a:rPr>
              <a:t>Duferco</a:t>
            </a:r>
            <a:r>
              <a:rPr lang="en-GB" sz="1400" dirty="0">
                <a:solidFill>
                  <a:schemeClr val="tx1"/>
                </a:solidFill>
              </a:rPr>
              <a:t> SA</a:t>
            </a:r>
          </a:p>
        </p:txBody>
      </p:sp>
      <p:sp>
        <p:nvSpPr>
          <p:cNvPr id="5" name="Rectangle 4"/>
          <p:cNvSpPr/>
          <p:nvPr/>
        </p:nvSpPr>
        <p:spPr>
          <a:xfrm>
            <a:off x="2252309" y="2796610"/>
            <a:ext cx="1493494" cy="850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0108" y="5025204"/>
            <a:ext cx="1630041" cy="8309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Purchase, Sales and Distribution of </a:t>
            </a:r>
            <a:r>
              <a:rPr lang="en-GB" sz="1200" dirty="0" err="1">
                <a:solidFill>
                  <a:schemeClr val="tx1"/>
                </a:solidFill>
              </a:rPr>
              <a:t>Prepainted</a:t>
            </a:r>
            <a:r>
              <a:rPr lang="en-GB" sz="1200" dirty="0">
                <a:solidFill>
                  <a:schemeClr val="tx1"/>
                </a:solidFill>
              </a:rPr>
              <a:t> Products</a:t>
            </a:r>
            <a:endParaRPr lang="en-GB" sz="11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413209" y="2951083"/>
            <a:ext cx="1131689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Accounts </a:t>
            </a:r>
            <a:endParaRPr lang="en-GB" sz="9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436071" y="4974256"/>
            <a:ext cx="1669955" cy="8364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36186" y="2812401"/>
            <a:ext cx="1520544" cy="97719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GB" sz="1200" dirty="0"/>
              <a:t>Purchase, Sales and </a:t>
            </a:r>
          </a:p>
          <a:p>
            <a:pPr algn="ctr"/>
            <a:r>
              <a:rPr lang="en-GB" sz="1200" dirty="0"/>
              <a:t>Distribution of </a:t>
            </a:r>
          </a:p>
          <a:p>
            <a:pPr algn="ctr"/>
            <a:r>
              <a:rPr lang="en-GB" sz="1200" dirty="0"/>
              <a:t>Hollow Section </a:t>
            </a:r>
          </a:p>
          <a:p>
            <a:pPr algn="ctr"/>
            <a:r>
              <a:rPr lang="en-GB" sz="1200" dirty="0"/>
              <a:t>Products</a:t>
            </a:r>
          </a:p>
          <a:p>
            <a:pPr algn="ctr"/>
            <a:endParaRPr lang="en-GB" sz="950" dirty="0"/>
          </a:p>
        </p:txBody>
      </p:sp>
      <p:sp>
        <p:nvSpPr>
          <p:cNvPr id="27" name="TextBox 26"/>
          <p:cNvSpPr txBox="1"/>
          <p:nvPr/>
        </p:nvSpPr>
        <p:spPr>
          <a:xfrm>
            <a:off x="4436071" y="4994858"/>
            <a:ext cx="16313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Purchase, Sales and </a:t>
            </a:r>
          </a:p>
          <a:p>
            <a:pPr algn="ctr"/>
            <a:r>
              <a:rPr lang="en-GB" sz="1200" dirty="0"/>
              <a:t>Distribution of </a:t>
            </a:r>
            <a:r>
              <a:rPr lang="en-GB" sz="1200" dirty="0" err="1"/>
              <a:t>Stripmill</a:t>
            </a:r>
            <a:r>
              <a:rPr lang="en-GB" sz="1200" dirty="0"/>
              <a:t> </a:t>
            </a:r>
          </a:p>
          <a:p>
            <a:pPr algn="ctr"/>
            <a:r>
              <a:rPr lang="en-GB" sz="1200" dirty="0"/>
              <a:t>Products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540082" y="3690714"/>
            <a:ext cx="16942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solidFill>
                  <a:schemeClr val="accent1"/>
                </a:solidFill>
              </a:rPr>
              <a:t>London Office</a:t>
            </a:r>
          </a:p>
          <a:p>
            <a:pPr algn="ctr"/>
            <a:r>
              <a:rPr lang="en-GB" sz="1200" dirty="0">
                <a:solidFill>
                  <a:schemeClr val="accent1"/>
                </a:solidFill>
              </a:rPr>
              <a:t>6</a:t>
            </a:r>
            <a:r>
              <a:rPr lang="en-GB" sz="1200" baseline="30000" dirty="0">
                <a:solidFill>
                  <a:schemeClr val="accent1"/>
                </a:solidFill>
              </a:rPr>
              <a:t>th</a:t>
            </a:r>
            <a:r>
              <a:rPr lang="en-GB" sz="1200" dirty="0">
                <a:solidFill>
                  <a:schemeClr val="accent1"/>
                </a:solidFill>
              </a:rPr>
              <a:t> Floor </a:t>
            </a:r>
          </a:p>
          <a:p>
            <a:pPr algn="ctr"/>
            <a:r>
              <a:rPr lang="en-GB" sz="1200" dirty="0">
                <a:solidFill>
                  <a:schemeClr val="accent1"/>
                </a:solidFill>
              </a:rPr>
              <a:t>7 Birchin Lane</a:t>
            </a:r>
          </a:p>
          <a:p>
            <a:pPr algn="ctr"/>
            <a:r>
              <a:rPr lang="en-GB" sz="1200" dirty="0">
                <a:solidFill>
                  <a:schemeClr val="accent1"/>
                </a:solidFill>
              </a:rPr>
              <a:t>London       EC3V 9BW</a:t>
            </a:r>
            <a:endParaRPr lang="en-GB" sz="1100" dirty="0">
              <a:solidFill>
                <a:schemeClr val="accent1"/>
              </a:solidFill>
            </a:endParaRPr>
          </a:p>
          <a:p>
            <a:endParaRPr lang="en-GB" sz="1200" dirty="0">
              <a:solidFill>
                <a:schemeClr val="tx2"/>
              </a:solidFill>
            </a:endParaRPr>
          </a:p>
        </p:txBody>
      </p:sp>
      <p:cxnSp>
        <p:nvCxnSpPr>
          <p:cNvPr id="58" name="Straight Connector 57"/>
          <p:cNvCxnSpPr>
            <a:cxnSpLocks/>
          </p:cNvCxnSpPr>
          <p:nvPr/>
        </p:nvCxnSpPr>
        <p:spPr>
          <a:xfrm>
            <a:off x="5245000" y="4686804"/>
            <a:ext cx="0" cy="31595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1331640" y="4805732"/>
            <a:ext cx="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cxnSpLocks/>
          </p:cNvCxnSpPr>
          <p:nvPr/>
        </p:nvCxnSpPr>
        <p:spPr>
          <a:xfrm>
            <a:off x="2999056" y="2586398"/>
            <a:ext cx="0" cy="182792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cxnSpLocks/>
          </p:cNvCxnSpPr>
          <p:nvPr/>
        </p:nvCxnSpPr>
        <p:spPr>
          <a:xfrm flipV="1">
            <a:off x="1734916" y="2562440"/>
            <a:ext cx="4652289" cy="2395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cxnSpLocks/>
            <a:endCxn id="31" idx="0"/>
          </p:cNvCxnSpPr>
          <p:nvPr/>
        </p:nvCxnSpPr>
        <p:spPr>
          <a:xfrm>
            <a:off x="6387205" y="2562440"/>
            <a:ext cx="0" cy="1128274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cxnSpLocks/>
          </p:cNvCxnSpPr>
          <p:nvPr/>
        </p:nvCxnSpPr>
        <p:spPr>
          <a:xfrm>
            <a:off x="1731670" y="4581128"/>
            <a:ext cx="0" cy="44232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>
            <a:cxnSpLocks/>
          </p:cNvCxnSpPr>
          <p:nvPr/>
        </p:nvCxnSpPr>
        <p:spPr>
          <a:xfrm>
            <a:off x="4366636" y="1019142"/>
            <a:ext cx="0" cy="249932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112061" y="139386"/>
            <a:ext cx="2359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/>
              <a:t>Duferco UK Limited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F810193-11DD-407B-82A3-BECAA7B68EF1}"/>
              </a:ext>
            </a:extLst>
          </p:cNvPr>
          <p:cNvSpPr/>
          <p:nvPr/>
        </p:nvSpPr>
        <p:spPr>
          <a:xfrm>
            <a:off x="6502174" y="5002763"/>
            <a:ext cx="1562079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49F58F37-9D16-4A46-A0F6-8F6A1930F185}"/>
              </a:ext>
            </a:extLst>
          </p:cNvPr>
          <p:cNvCxnSpPr>
            <a:cxnSpLocks/>
          </p:cNvCxnSpPr>
          <p:nvPr/>
        </p:nvCxnSpPr>
        <p:spPr>
          <a:xfrm flipH="1" flipV="1">
            <a:off x="1725129" y="2605806"/>
            <a:ext cx="6541" cy="114525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3279528D-C51F-4FE2-B5CE-C4007A41FC37}"/>
              </a:ext>
            </a:extLst>
          </p:cNvPr>
          <p:cNvSpPr txBox="1"/>
          <p:nvPr/>
        </p:nvSpPr>
        <p:spPr>
          <a:xfrm>
            <a:off x="803648" y="3732406"/>
            <a:ext cx="19436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accent1"/>
                </a:solidFill>
              </a:rPr>
              <a:t>Whitchurch Office</a:t>
            </a:r>
          </a:p>
          <a:p>
            <a:pPr algn="ctr"/>
            <a:r>
              <a:rPr lang="en-GB" sz="1200" dirty="0">
                <a:solidFill>
                  <a:schemeClr val="accent1"/>
                </a:solidFill>
              </a:rPr>
              <a:t>Park View Business Centre</a:t>
            </a:r>
          </a:p>
          <a:p>
            <a:pPr algn="ctr"/>
            <a:r>
              <a:rPr lang="en-GB" sz="1200" dirty="0" err="1">
                <a:solidFill>
                  <a:schemeClr val="accent1"/>
                </a:solidFill>
              </a:rPr>
              <a:t>Combermere</a:t>
            </a:r>
            <a:endParaRPr lang="en-GB" sz="1200" dirty="0">
              <a:solidFill>
                <a:schemeClr val="accent1"/>
              </a:solidFill>
            </a:endParaRPr>
          </a:p>
          <a:p>
            <a:pPr algn="ctr"/>
            <a:r>
              <a:rPr lang="en-GB" sz="1200" dirty="0">
                <a:solidFill>
                  <a:schemeClr val="accent1"/>
                </a:solidFill>
              </a:rPr>
              <a:t>Whitchurch      SY13 4AL</a:t>
            </a:r>
          </a:p>
          <a:p>
            <a:endParaRPr lang="en-GB" sz="1200" dirty="0">
              <a:solidFill>
                <a:schemeClr val="tx2"/>
              </a:solidFill>
            </a:endParaRPr>
          </a:p>
          <a:p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F6E5200-6FB1-468C-B3EB-D80F47BD0750}"/>
              </a:ext>
            </a:extLst>
          </p:cNvPr>
          <p:cNvSpPr txBox="1"/>
          <p:nvPr/>
        </p:nvSpPr>
        <p:spPr>
          <a:xfrm>
            <a:off x="6432895" y="5061316"/>
            <a:ext cx="1631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Purchase, Sales and </a:t>
            </a:r>
          </a:p>
          <a:p>
            <a:pPr algn="ctr"/>
            <a:r>
              <a:rPr lang="en-GB" sz="1200" dirty="0"/>
              <a:t>Distribution of Rebar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04DCFB7-1093-44B7-BE9A-DA7CCE918758}"/>
              </a:ext>
            </a:extLst>
          </p:cNvPr>
          <p:cNvSpPr/>
          <p:nvPr/>
        </p:nvSpPr>
        <p:spPr>
          <a:xfrm>
            <a:off x="3090917" y="1296605"/>
            <a:ext cx="24491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chemeClr val="accent1"/>
                </a:solidFill>
              </a:rPr>
              <a:t>Bromsgrove Registered Office </a:t>
            </a:r>
          </a:p>
          <a:p>
            <a:pPr algn="ctr"/>
            <a:r>
              <a:rPr lang="en-GB" sz="1200" dirty="0">
                <a:solidFill>
                  <a:schemeClr val="accent1"/>
                </a:solidFill>
              </a:rPr>
              <a:t>Company Reg No: 3538773</a:t>
            </a:r>
          </a:p>
          <a:p>
            <a:pPr algn="ctr"/>
            <a:r>
              <a:rPr lang="en-GB" sz="1200" dirty="0" err="1">
                <a:solidFill>
                  <a:schemeClr val="accent1"/>
                </a:solidFill>
              </a:rPr>
              <a:t>Duferco</a:t>
            </a:r>
            <a:r>
              <a:rPr lang="en-GB" sz="1200" dirty="0">
                <a:solidFill>
                  <a:schemeClr val="accent1"/>
                </a:solidFill>
              </a:rPr>
              <a:t> House</a:t>
            </a:r>
          </a:p>
          <a:p>
            <a:pPr algn="ctr"/>
            <a:r>
              <a:rPr lang="en-GB" sz="1200" dirty="0" err="1">
                <a:solidFill>
                  <a:schemeClr val="accent1"/>
                </a:solidFill>
              </a:rPr>
              <a:t>Buntsford</a:t>
            </a:r>
            <a:r>
              <a:rPr lang="en-GB" sz="1200" dirty="0">
                <a:solidFill>
                  <a:schemeClr val="accent1"/>
                </a:solidFill>
              </a:rPr>
              <a:t> Park Road</a:t>
            </a:r>
            <a:br>
              <a:rPr lang="en-GB" sz="1200" dirty="0">
                <a:solidFill>
                  <a:schemeClr val="accent1"/>
                </a:solidFill>
              </a:rPr>
            </a:br>
            <a:r>
              <a:rPr lang="en-GB" sz="1200" dirty="0">
                <a:solidFill>
                  <a:schemeClr val="accent1"/>
                </a:solidFill>
              </a:rPr>
              <a:t>Bromsgrove      B60 3DX</a:t>
            </a:r>
          </a:p>
          <a:p>
            <a:pPr algn="ctr"/>
            <a:endParaRPr lang="en-GB" sz="1200" dirty="0">
              <a:solidFill>
                <a:schemeClr val="accent1"/>
              </a:solidFill>
            </a:endParaRP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6DF0B202-8884-49DD-B49F-A8740497985D}"/>
              </a:ext>
            </a:extLst>
          </p:cNvPr>
          <p:cNvCxnSpPr>
            <a:cxnSpLocks/>
          </p:cNvCxnSpPr>
          <p:nvPr/>
        </p:nvCxnSpPr>
        <p:spPr>
          <a:xfrm flipV="1">
            <a:off x="4979054" y="2586399"/>
            <a:ext cx="1" cy="33168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7A7A5971-9CFB-4E8A-A227-8C920595B34C}"/>
              </a:ext>
            </a:extLst>
          </p:cNvPr>
          <p:cNvCxnSpPr>
            <a:cxnSpLocks/>
          </p:cNvCxnSpPr>
          <p:nvPr/>
        </p:nvCxnSpPr>
        <p:spPr>
          <a:xfrm>
            <a:off x="7248574" y="4694061"/>
            <a:ext cx="0" cy="308702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18351AE0-220E-430F-BF81-205466A4B7AB}"/>
              </a:ext>
            </a:extLst>
          </p:cNvPr>
          <p:cNvCxnSpPr>
            <a:cxnSpLocks/>
          </p:cNvCxnSpPr>
          <p:nvPr/>
        </p:nvCxnSpPr>
        <p:spPr>
          <a:xfrm>
            <a:off x="5245000" y="4699276"/>
            <a:ext cx="200357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4852B417-29A3-491F-A1D8-D2B1305ED700}"/>
              </a:ext>
            </a:extLst>
          </p:cNvPr>
          <p:cNvCxnSpPr>
            <a:cxnSpLocks/>
          </p:cNvCxnSpPr>
          <p:nvPr/>
        </p:nvCxnSpPr>
        <p:spPr>
          <a:xfrm>
            <a:off x="6384914" y="4489732"/>
            <a:ext cx="0" cy="182792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3D95AF0D-0A29-43A0-9111-809D36B06B5B}"/>
              </a:ext>
            </a:extLst>
          </p:cNvPr>
          <p:cNvCxnSpPr>
            <a:cxnSpLocks/>
          </p:cNvCxnSpPr>
          <p:nvPr/>
        </p:nvCxnSpPr>
        <p:spPr>
          <a:xfrm>
            <a:off x="4360325" y="2324487"/>
            <a:ext cx="0" cy="249932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9075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Case Management Word Document" ma:contentTypeID="0x010100BD08157E53159745B5B23790F58509580C00973D859266AA544FA58681EDCF012872" ma:contentTypeVersion="20" ma:contentTypeDescription="" ma:contentTypeScope="" ma:versionID="99a71cad2a300891b7bf4ae70a551c3b">
  <xsd:schema xmlns:xsd="http://www.w3.org/2001/XMLSchema" xmlns:xs="http://www.w3.org/2001/XMLSchema" xmlns:p="http://schemas.microsoft.com/office/2006/metadata/properties" xmlns:ns2="c14de8ec-1bbe-45d0-9da6-488d8f109529" targetNamespace="http://schemas.microsoft.com/office/2006/metadata/properties" ma:root="true" ma:fieldsID="f14c0d75c8899cc4280c35d2f826ec3b" ns2:_="">
    <xsd:import namespace="c14de8ec-1bbe-45d0-9da6-488d8f109529"/>
    <xsd:element name="properties">
      <xsd:complexType>
        <xsd:sequence>
          <xsd:element name="documentManagement">
            <xsd:complexType>
              <xsd:all>
                <xsd:element ref="ns2:g69ac3da6be14936a6d4efc253c7d4fb" minOccurs="0"/>
                <xsd:element ref="ns2:TaxCatchAll" minOccurs="0"/>
                <xsd:element ref="ns2:TaxCatchAllLabel" minOccurs="0"/>
                <xsd:element ref="ns2:Classification" minOccurs="0"/>
                <xsd:element ref="ns2:ec7cf6cc20664fb6b5a505b0c64f4cec" minOccurs="0"/>
                <xsd:element ref="ns2:CaseNumber" minOccurs="0"/>
                <xsd:element ref="ns2:d31dcdc419e54ba5a66b0d6dabf70d98" minOccurs="0"/>
                <xsd:element ref="ns2:PartyClass" minOccurs="0"/>
                <xsd:element ref="ns2:PartyName" minOccurs="0"/>
                <xsd:element ref="ns2:TradeRemediesServicePublished" minOccurs="0"/>
                <xsd:element ref="ns2:d9f98ff6b65a4d219317601d589de7b4" minOccurs="0"/>
                <xsd:element ref="ns2:Confidential1" minOccurs="0"/>
                <xsd:element ref="ns2:CaseStage" minOccurs="0"/>
                <xsd:element ref="ns2:HeadOfInvestigation" minOccurs="0"/>
                <xsd:element ref="ns2:CaseDocuments" minOccurs="0"/>
                <xsd:element ref="ns2:CaseManager" minOccurs="0"/>
                <xsd:element ref="ns2:DigitalPlatformLink" minOccurs="0"/>
                <xsd:element ref="ns2:iec7f23346fc44eb94e2c6239fd5bc64" minOccurs="0"/>
                <xsd:element ref="ns2:JointChiefInvestigator" minOccurs="0"/>
                <xsd:element ref="ns2:Case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4de8ec-1bbe-45d0-9da6-488d8f109529" elementFormDefault="qualified">
    <xsd:import namespace="http://schemas.microsoft.com/office/2006/documentManagement/types"/>
    <xsd:import namespace="http://schemas.microsoft.com/office/infopath/2007/PartnerControls"/>
    <xsd:element name="g69ac3da6be14936a6d4efc253c7d4fb" ma:index="8" nillable="true" ma:taxonomy="true" ma:internalName="g69ac3da6be14936a6d4efc253c7d4fb" ma:taxonomyFieldName="DocumentType" ma:displayName="Document Type" ma:indexed="true" ma:readOnly="false" ma:default="" ma:fieldId="{069ac3da-6be1-4936-a6d4-efc253c7d4fb}" ma:sspId="6e40df2b-c156-4e70-b773-96d34ab3705a" ma:termSetId="e97ab188-662b-45da-b4ba-f12a41afe86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1053c092-ccf0-4e43-9655-5ef4d7c575bb}" ma:internalName="TaxCatchAll" ma:showField="CatchAllData" ma:web="ca3a8e5f-87ae-44bc-a796-b11748aeb6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1053c092-ccf0-4e43-9655-5ef4d7c575bb}" ma:internalName="TaxCatchAllLabel" ma:readOnly="true" ma:showField="CatchAllDataLabel" ma:web="ca3a8e5f-87ae-44bc-a796-b11748aeb6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lassification" ma:index="12" nillable="true" ma:displayName="Classification" ma:format="Dropdown" ma:internalName="Classification">
      <xsd:simpleType>
        <xsd:restriction base="dms:Choice">
          <xsd:enumeration value="Official"/>
          <xsd:enumeration value="Official-Sensitive [Commercial]"/>
          <xsd:enumeration value="Official-Sensitive [Locsen]"/>
          <xsd:enumeration value="Official-Sensitive [Personal]"/>
        </xsd:restriction>
      </xsd:simpleType>
    </xsd:element>
    <xsd:element name="ec7cf6cc20664fb6b5a505b0c64f4cec" ma:index="13" nillable="true" ma:taxonomy="true" ma:internalName="ec7cf6cc20664fb6b5a505b0c64f4cec" ma:taxonomyFieldName="CaseType" ma:displayName="Case Type" ma:default="" ma:fieldId="{ec7cf6cc-2066-4fb6-b5a5-05b0c64f4cec}" ma:sspId="6e40df2b-c156-4e70-b773-96d34ab3705a" ma:termSetId="57ef6e5a-0e6b-443e-9e59-3505dd6b4f4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aseNumber" ma:index="15" nillable="true" ma:displayName="Case Number" ma:internalName="CaseNumber">
      <xsd:simpleType>
        <xsd:restriction base="dms:Text">
          <xsd:maxLength value="255"/>
        </xsd:restriction>
      </xsd:simpleType>
    </xsd:element>
    <xsd:element name="d31dcdc419e54ba5a66b0d6dabf70d98" ma:index="16" nillable="true" ma:taxonomy="true" ma:internalName="d31dcdc419e54ba5a66b0d6dabf70d98" ma:taxonomyFieldName="CaseProduct" ma:displayName="Goods Concerned" ma:default="" ma:fieldId="{d31dcdc4-19e5-4ba5-a66b-0d6dabf70d98}" ma:sspId="6e40df2b-c156-4e70-b773-96d34ab3705a" ma:termSetId="b1f377ec-164a-4413-9759-bfa02da3d6d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artyClass" ma:index="18" nillable="true" ma:displayName="Party Class" ma:format="Dropdown" ma:indexed="true" ma:internalName="PartyClass">
      <xsd:simpleType>
        <xsd:restriction base="dms:Choice">
          <xsd:enumeration value="Exporter"/>
          <xsd:enumeration value="Importer"/>
          <xsd:enumeration value="Domestic Producer"/>
          <xsd:enumeration value="Foreign Government"/>
          <xsd:enumeration value="UK Government"/>
          <xsd:enumeration value="Trade Association"/>
          <xsd:enumeration value="Consumer Association"/>
          <xsd:enumeration value="Consultant"/>
          <xsd:enumeration value="Interested Party"/>
          <xsd:enumeration value="Contributor"/>
          <xsd:enumeration value="TRID"/>
        </xsd:restriction>
      </xsd:simpleType>
    </xsd:element>
    <xsd:element name="PartyName" ma:index="19" nillable="true" ma:displayName="Party Name" ma:internalName="PartyName" ma:readOnly="false">
      <xsd:simpleType>
        <xsd:restriction base="dms:Text">
          <xsd:maxLength value="255"/>
        </xsd:restriction>
      </xsd:simpleType>
    </xsd:element>
    <xsd:element name="TradeRemediesServicePublished" ma:index="20" nillable="true" ma:displayName="Trade Remedies Service Published" ma:default="No" ma:format="Dropdown" ma:internalName="TradeRemediesServicePublished" ma:readOnly="false">
      <xsd:simpleType>
        <xsd:restriction base="dms:Choice">
          <xsd:enumeration value="No"/>
          <xsd:enumeration value="Confidential"/>
          <xsd:enumeration value="Non-Confidential"/>
        </xsd:restriction>
      </xsd:simpleType>
    </xsd:element>
    <xsd:element name="d9f98ff6b65a4d219317601d589de7b4" ma:index="21" nillable="true" ma:taxonomy="true" ma:internalName="d9f98ff6b65a4d219317601d589de7b4" ma:taxonomyFieldName="RelatedCountry" ma:displayName="Related Country" ma:readOnly="false" ma:default="" ma:fieldId="{d9f98ff6-b65a-4d21-9317-601d589de7b4}" ma:taxonomyMulti="true" ma:sspId="6e40df2b-c156-4e70-b773-96d34ab3705a" ma:termSetId="82fb7f07-3cad-42fe-a562-65ed85ce753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fidential1" ma:index="23" nillable="true" ma:displayName="Confidential" ma:default="1" ma:internalName="Confidential1">
      <xsd:simpleType>
        <xsd:restriction base="dms:Boolean"/>
      </xsd:simpleType>
    </xsd:element>
    <xsd:element name="CaseStage" ma:index="24" nillable="true" ma:displayName="Case Stage" ma:format="Dropdown" ma:internalName="CaseStage">
      <xsd:simpleType>
        <xsd:restriction base="dms:Choice">
          <xsd:enumeration value="Stage 0 - Pre-Initiation"/>
          <xsd:enumeration value="Stage 1 - Registration Period"/>
          <xsd:enumeration value="Stage 2 - Registered Parties Analysis"/>
          <xsd:enumeration value="Stage 3 - Questionnaire"/>
          <xsd:enumeration value="Stage 4 - Verification"/>
          <xsd:enumeration value="Stage 5 - Prov. Published &amp; Returns"/>
          <xsd:enumeration value="Stage 6 - SEF Published &amp; Returns"/>
          <xsd:enumeration value="Stage 7 - Def. Published &amp; Returns"/>
          <xsd:enumeration value="Stage 8 - Other"/>
          <xsd:enumeration value="All"/>
        </xsd:restriction>
      </xsd:simpleType>
    </xsd:element>
    <xsd:element name="HeadOfInvestigation" ma:index="25" nillable="true" ma:displayName="Head Of Investigation" ma:list="UserInfo" ma:SharePointGroup="0" ma:internalName="HeadOfInvestigation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aseDocuments" ma:index="26" nillable="true" ma:displayName="Case Documents" ma:format="Hyperlink" ma:internalName="CaseDocuments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CaseManager" ma:index="27" nillable="true" ma:displayName="Case Manager" ma:list="UserInfo" ma:SharePointGroup="0" ma:internalName="CaseManag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gitalPlatformLink" ma:index="28" nillable="true" ma:displayName="Digital Platform Link" ma:format="Hyperlink" ma:internalName="DigitalPlatform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ec7f23346fc44eb94e2c6239fd5bc64" ma:index="29" nillable="true" ma:taxonomy="true" ma:internalName="iec7f23346fc44eb94e2c6239fd5bc64" ma:taxonomyFieldName="CaseCountry" ma:displayName="Case Country" ma:default="" ma:fieldId="{2ec7f233-46fc-44eb-94e2-c6239fd5bc64}" ma:taxonomyMulti="true" ma:sspId="6e40df2b-c156-4e70-b773-96d34ab3705a" ma:termSetId="82fb7f07-3cad-42fe-a562-65ed85ce753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ointChiefInvestigator" ma:index="31" nillable="true" ma:displayName="Joint Chief Investigator" ma:list="UserInfo" ma:SharePointGroup="0" ma:internalName="JointChiefInvestigat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aseStatus" ma:index="32" nillable="true" ma:displayName="Case Status" ma:default="Active" ma:format="Dropdown" ma:internalName="CaseStatus">
      <xsd:simpleType>
        <xsd:restriction base="dms:Choice">
          <xsd:enumeration value="Active"/>
          <xsd:enumeration value="Measure in Force"/>
          <xsd:enumeration value="Review"/>
          <xsd:enumeration value="Challenge Ongoing"/>
          <xsd:enumeration value="Measure End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6e40df2b-c156-4e70-b773-96d34ab3705a" ContentTypeId="0x010100BD08157E53159745B5B23790F58509580C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31dcdc419e54ba5a66b0d6dabf70d98 xmlns="c14de8ec-1bbe-45d0-9da6-488d8f1095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Steel Products</TermName>
          <TermId xmlns="http://schemas.microsoft.com/office/infopath/2007/PartnerControls">86968934-ccb9-49f1-b660-e3d169628c87</TermId>
        </TermInfo>
      </Terms>
    </d31dcdc419e54ba5a66b0d6dabf70d98>
    <CaseNumber xmlns="c14de8ec-1bbe-45d0-9da6-488d8f109529">TF0006</CaseNumber>
    <CaseStage xmlns="c14de8ec-1bbe-45d0-9da6-488d8f109529">Stage 4 - Verification</CaseStage>
    <CaseStatus xmlns="c14de8ec-1bbe-45d0-9da6-488d8f109529">Active</CaseStatus>
    <HeadOfInvestigation xmlns="c14de8ec-1bbe-45d0-9da6-488d8f109529">
      <UserInfo>
        <DisplayName/>
        <AccountId>26</AccountId>
        <AccountType/>
      </UserInfo>
    </HeadOfInvestigation>
    <JointChiefInvestigator xmlns="c14de8ec-1bbe-45d0-9da6-488d8f109529">
      <UserInfo>
        <DisplayName/>
        <AccountId>34</AccountId>
        <AccountType/>
      </UserInfo>
    </JointChiefInvestigator>
    <Classification xmlns="c14de8ec-1bbe-45d0-9da6-488d8f109529" xsi:nil="true"/>
    <PartyName xmlns="c14de8ec-1bbe-45d0-9da6-488d8f109529">Duferco UK Limited</PartyName>
    <PartyClass xmlns="c14de8ec-1bbe-45d0-9da6-488d8f109529">Importer</PartyClass>
    <ec7cf6cc20664fb6b5a505b0c64f4cec xmlns="c14de8ec-1bbe-45d0-9da6-488d8f1095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Safeguard</TermName>
          <TermId xmlns="http://schemas.microsoft.com/office/infopath/2007/PartnerControls">0dfd67de-71e3-42ea-bbc5-c1588c9e3185</TermId>
        </TermInfo>
      </Terms>
    </ec7cf6cc20664fb6b5a505b0c64f4cec>
    <CaseManager xmlns="c14de8ec-1bbe-45d0-9da6-488d8f109529">
      <UserInfo>
        <DisplayName/>
        <AccountId>38</AccountId>
        <AccountType/>
      </UserInfo>
    </CaseManager>
    <TradeRemediesServicePublished xmlns="c14de8ec-1bbe-45d0-9da6-488d8f109529">No</TradeRemediesServicePublished>
    <g69ac3da6be14936a6d4efc253c7d4fb xmlns="c14de8ec-1bbe-45d0-9da6-488d8f1095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Deficiency Notice Response</TermName>
          <TermId xmlns="http://schemas.microsoft.com/office/infopath/2007/PartnerControls">46e82989-4af4-44e2-8ad0-6597d67fa650</TermId>
        </TermInfo>
      </Terms>
    </g69ac3da6be14936a6d4efc253c7d4fb>
    <TaxCatchAll xmlns="c14de8ec-1bbe-45d0-9da6-488d8f109529">
      <Value>39</Value>
      <Value>73</Value>
      <Value>93</Value>
      <Value>106</Value>
    </TaxCatchAll>
    <CaseDocuments xmlns="c14de8ec-1bbe-45d0-9da6-488d8f109529">
      <Url xsi:nil="true"/>
      <Description xsi:nil="true"/>
    </CaseDocuments>
    <DigitalPlatformLink xmlns="c14de8ec-1bbe-45d0-9da6-488d8f109529">
      <Url xsi:nil="true"/>
      <Description xsi:nil="true"/>
    </DigitalPlatformLink>
    <iec7f23346fc44eb94e2c6239fd5bc64 xmlns="c14de8ec-1bbe-45d0-9da6-488d8f1095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United Kingdom (UK)</TermName>
          <TermId xmlns="http://schemas.microsoft.com/office/infopath/2007/PartnerControls">1e19e72d-63a5-4c5a-b6c4-e7ac7a01e15f</TermId>
        </TermInfo>
      </Terms>
    </iec7f23346fc44eb94e2c6239fd5bc64>
    <d9f98ff6b65a4d219317601d589de7b4 xmlns="c14de8ec-1bbe-45d0-9da6-488d8f109529">
      <Terms xmlns="http://schemas.microsoft.com/office/infopath/2007/PartnerControls"/>
    </d9f98ff6b65a4d219317601d589de7b4>
    <Confidential1 xmlns="c14de8ec-1bbe-45d0-9da6-488d8f109529">false</Confidential1>
  </documentManagement>
</p:properties>
</file>

<file path=customXml/itemProps1.xml><?xml version="1.0" encoding="utf-8"?>
<ds:datastoreItem xmlns:ds="http://schemas.openxmlformats.org/officeDocument/2006/customXml" ds:itemID="{ED3F634D-2FAD-483B-A8BF-5888A8EAA1AE}"/>
</file>

<file path=customXml/itemProps2.xml><?xml version="1.0" encoding="utf-8"?>
<ds:datastoreItem xmlns:ds="http://schemas.openxmlformats.org/officeDocument/2006/customXml" ds:itemID="{D788EA5F-4C0D-4523-9828-E7EA8D83CB25}"/>
</file>

<file path=customXml/itemProps3.xml><?xml version="1.0" encoding="utf-8"?>
<ds:datastoreItem xmlns:ds="http://schemas.openxmlformats.org/officeDocument/2006/customXml" ds:itemID="{CFFDC462-611E-4DA5-8C39-D70ECAE3FAF5}"/>
</file>

<file path=customXml/itemProps4.xml><?xml version="1.0" encoding="utf-8"?>
<ds:datastoreItem xmlns:ds="http://schemas.openxmlformats.org/officeDocument/2006/customXml" ds:itemID="{3E2CA64F-7FAF-4F3B-BE1A-12E9BB4EB543}"/>
</file>

<file path=docProps/app.xml><?xml version="1.0" encoding="utf-8"?>
<Properties xmlns="http://schemas.openxmlformats.org/officeDocument/2006/extended-properties" xmlns:vt="http://schemas.openxmlformats.org/officeDocument/2006/docPropsVTypes">
  <Template>Basic organization chart</Template>
  <TotalTime>0</TotalTime>
  <Words>77</Words>
  <Application>Microsoft Office PowerPoint</Application>
  <PresentationFormat>On-screen Show (4:3)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Constantia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2016-11-02T14:19:46Z</dcterms:created>
  <dcterms:modified xsi:type="dcterms:W3CDTF">2021-01-25T13:58:03Z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TC100854819990</vt:lpwstr>
  </property>
  <property fmtid="{D5CDD505-2E9C-101B-9397-08002B2CF9AE}" pid="3" name="ContentTypeId">
    <vt:lpwstr>0x010100BD08157E53159745B5B23790F58509580C00973D859266AA544FA58681EDCF012872</vt:lpwstr>
  </property>
  <property fmtid="{D5CDD505-2E9C-101B-9397-08002B2CF9AE}" pid="4" name="CaseCountry">
    <vt:lpwstr>39;#United Kingdom (UK)|1e19e72d-63a5-4c5a-b6c4-e7ac7a01e15f</vt:lpwstr>
  </property>
  <property fmtid="{D5CDD505-2E9C-101B-9397-08002B2CF9AE}" pid="5" name="CaseType">
    <vt:lpwstr>106;#Safeguard|0dfd67de-71e3-42ea-bbc5-c1588c9e3185</vt:lpwstr>
  </property>
  <property fmtid="{D5CDD505-2E9C-101B-9397-08002B2CF9AE}" pid="6" name="CaseProduct">
    <vt:lpwstr>73;#Steel Products|86968934-ccb9-49f1-b660-e3d169628c87</vt:lpwstr>
  </property>
  <property fmtid="{D5CDD505-2E9C-101B-9397-08002B2CF9AE}" pid="7" name="RelatedCountry">
    <vt:lpwstr/>
  </property>
  <property fmtid="{D5CDD505-2E9C-101B-9397-08002B2CF9AE}" pid="8" name="DocumentType">
    <vt:lpwstr>93;#Deficiency Notice Response|46e82989-4af4-44e2-8ad0-6597d67fa650</vt:lpwstr>
  </property>
</Properties>
</file>